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</p:sldMasterIdLst>
  <p:sldIdLst>
    <p:sldId id="4718" r:id="rId7"/>
    <p:sldId id="4771" r:id="rId8"/>
    <p:sldId id="4773" r:id="rId9"/>
    <p:sldId id="477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1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presProps" Target="presProps.xml"/><Relationship Id="rId5" Type="http://schemas.openxmlformats.org/officeDocument/2006/relationships/customXml" Target="../customXml/item5.xml"/><Relationship Id="rId10" Type="http://schemas.openxmlformats.org/officeDocument/2006/relationships/slide" Target="slides/slide4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8539" y="-190266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Designated Teacher Network Meetings –Autumn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916832"/>
            <a:ext cx="10972800" cy="4032449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5544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28493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5003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81546"/>
            <a:ext cx="8174699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24507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 descr="An organic corner shape">
            <a:extLst>
              <a:ext uri="{FF2B5EF4-FFF2-40B4-BE49-F238E27FC236}">
                <a16:creationId xmlns:a16="http://schemas.microsoft.com/office/drawing/2014/main" id="{2B6A77EB-ADF3-B711-48E8-54F56065632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0800000" flipH="1">
            <a:off x="1" y="-7115"/>
            <a:ext cx="11708296" cy="262110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6331" y="-188139"/>
            <a:ext cx="8174699" cy="118205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916833"/>
            <a:ext cx="10972800" cy="40324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48ED3A-A34A-169A-6A3A-3A868C6A7CD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635" b="59345"/>
          <a:stretch/>
        </p:blipFill>
        <p:spPr>
          <a:xfrm>
            <a:off x="10529003" y="5148470"/>
            <a:ext cx="1662997" cy="17125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949FE25-58E7-3F23-A288-B2F844D163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B0BA64-F63F-4BE1-98B3-72ECFD6674F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993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377" rtl="0" eaLnBrk="1" latinLnBrk="0" hangingPunct="1">
        <a:spcBef>
          <a:spcPct val="0"/>
        </a:spcBef>
        <a:buNone/>
        <a:defRPr sz="3200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8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lackboard and yellow chairs in a classroom">
            <a:extLst>
              <a:ext uri="{FF2B5EF4-FFF2-40B4-BE49-F238E27FC236}">
                <a16:creationId xmlns:a16="http://schemas.microsoft.com/office/drawing/2014/main" id="{18D0558D-A70E-3ED3-F96A-AD71142CBD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-175" r="8519" b="9122"/>
          <a:stretch/>
        </p:blipFill>
        <p:spPr>
          <a:xfrm>
            <a:off x="0" y="-13195"/>
            <a:ext cx="12192000" cy="6871195"/>
          </a:xfrm>
          <a:prstGeom prst="rect">
            <a:avLst/>
          </a:prstGeom>
        </p:spPr>
      </p:pic>
      <p:pic>
        <p:nvPicPr>
          <p:cNvPr id="21" name="Graphic 20" descr="An organic corner shape">
            <a:extLst>
              <a:ext uri="{FF2B5EF4-FFF2-40B4-BE49-F238E27FC236}">
                <a16:creationId xmlns:a16="http://schemas.microsoft.com/office/drawing/2014/main" id="{5F8B2A5C-CA41-10CE-0737-D27D0BF0C7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357" y="2970756"/>
            <a:ext cx="13973020" cy="3887244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D106331-78FC-71D0-FC25-6F3CC79C0CAE}"/>
              </a:ext>
            </a:extLst>
          </p:cNvPr>
          <p:cNvSpPr txBox="1">
            <a:spLocks/>
          </p:cNvSpPr>
          <p:nvPr/>
        </p:nvSpPr>
        <p:spPr>
          <a:xfrm>
            <a:off x="2937621" y="1669753"/>
            <a:ext cx="6292104" cy="2283185"/>
          </a:xfrm>
          <a:prstGeom prst="rect">
            <a:avLst/>
          </a:prstGeom>
        </p:spPr>
        <p:txBody>
          <a:bodyPr vert="horz" lIns="132080" tIns="66040" rIns="132080" bIns="66040" rtlCol="0" anchor="t">
            <a:normAutofit/>
          </a:bodyPr>
          <a:lstStyle>
            <a:lvl1pPr marL="0" indent="0" algn="ctr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6400" b="1" i="0" u="none" strike="noStrike" kern="1200" cap="none" spc="0" normalizeH="0" baseline="0" noProof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PEP toolkit: sense </a:t>
            </a:r>
            <a:r>
              <a:rPr kumimoji="0" lang="en-GB" sz="6400" b="1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of self</a:t>
            </a:r>
            <a:endParaRPr kumimoji="0" lang="en-GB" sz="6400" b="1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889" b="0" i="0" u="none" strike="noStrike" kern="1200" cap="none" spc="0" normalizeH="0" baseline="0" noProof="0" dirty="0">
              <a:ln>
                <a:noFill/>
              </a:ln>
              <a:solidFill>
                <a:srgbClr val="FF8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 descr="Hampshire County Council">
            <a:extLst>
              <a:ext uri="{FF2B5EF4-FFF2-40B4-BE49-F238E27FC236}">
                <a16:creationId xmlns:a16="http://schemas.microsoft.com/office/drawing/2014/main" id="{47EC7FC4-330B-7478-3CC3-BC19012A5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49" y="233155"/>
            <a:ext cx="1843715" cy="483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A89773B-59B8-0218-77D1-BA2F73CB9454}"/>
              </a:ext>
            </a:extLst>
          </p:cNvPr>
          <p:cNvGrpSpPr/>
          <p:nvPr/>
        </p:nvGrpSpPr>
        <p:grpSpPr>
          <a:xfrm>
            <a:off x="8781584" y="3370554"/>
            <a:ext cx="2057400" cy="2057400"/>
            <a:chOff x="7347886" y="26994"/>
            <a:chExt cx="1806421" cy="1654925"/>
          </a:xfrm>
        </p:grpSpPr>
        <p:sp>
          <p:nvSpPr>
            <p:cNvPr id="10" name="Teardrop 9">
              <a:extLst>
                <a:ext uri="{FF2B5EF4-FFF2-40B4-BE49-F238E27FC236}">
                  <a16:creationId xmlns:a16="http://schemas.microsoft.com/office/drawing/2014/main" id="{A0ADA8AF-A644-F663-A877-9772F460F456}"/>
                </a:ext>
              </a:extLst>
            </p:cNvPr>
            <p:cNvSpPr/>
            <p:nvPr/>
          </p:nvSpPr>
          <p:spPr>
            <a:xfrm>
              <a:off x="7347886" y="26994"/>
              <a:ext cx="1806421" cy="1564075"/>
            </a:xfrm>
            <a:prstGeom prst="teardrop">
              <a:avLst/>
            </a:prstGeom>
            <a:solidFill>
              <a:srgbClr val="FF8000"/>
            </a:solidFill>
            <a:ln w="38100">
              <a:solidFill>
                <a:srgbClr val="FF8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Subtitle 2">
              <a:extLst>
                <a:ext uri="{FF2B5EF4-FFF2-40B4-BE49-F238E27FC236}">
                  <a16:creationId xmlns:a16="http://schemas.microsoft.com/office/drawing/2014/main" id="{DE8E5423-A451-69F5-7797-2A17B2066504}"/>
                </a:ext>
              </a:extLst>
            </p:cNvPr>
            <p:cNvSpPr txBox="1">
              <a:spLocks/>
            </p:cNvSpPr>
            <p:nvPr/>
          </p:nvSpPr>
          <p:spPr>
            <a:xfrm>
              <a:off x="7386654" y="240800"/>
              <a:ext cx="1728884" cy="144111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ctr" defTabSz="685800" rtl="0" eaLnBrk="1" latinLnBrk="0" hangingPunct="1"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3429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5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6858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0287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3716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7145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0574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4003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743200" indent="0" algn="ctr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Virtual </a:t>
              </a: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en-US" alt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Calibri" panose="020F0502020204030204" pitchFamily="34" charset="0"/>
                </a:rPr>
                <a:t>School</a:t>
              </a:r>
              <a:endPara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endParaRPr>
            </a:p>
            <a:p>
              <a:pPr marL="0" marR="0" lvl="0" indent="0" algn="ctr" defTabSz="685800" rtl="0" eaLnBrk="1" fontAlgn="auto" latinLnBrk="0" hangingPunct="1">
                <a:lnSpc>
                  <a:spcPct val="90000"/>
                </a:lnSpc>
                <a:spcBef>
                  <a:spcPts val="75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endPara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3CB2796C-05AE-F37A-C73E-8E8402D6B101}"/>
              </a:ext>
            </a:extLst>
          </p:cNvPr>
          <p:cNvSpPr txBox="1"/>
          <p:nvPr/>
        </p:nvSpPr>
        <p:spPr>
          <a:xfrm>
            <a:off x="138408" y="6065412"/>
            <a:ext cx="917983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srgbClr val="FF8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Hampshire Virtual School</a:t>
            </a:r>
          </a:p>
        </p:txBody>
      </p:sp>
      <p:pic>
        <p:nvPicPr>
          <p:cNvPr id="36" name="Audio 35">
            <a:hlinkClick r:id="" action="ppaction://media"/>
            <a:extLst>
              <a:ext uri="{FF2B5EF4-FFF2-40B4-BE49-F238E27FC236}">
                <a16:creationId xmlns:a16="http://schemas.microsoft.com/office/drawing/2014/main" id="{6161F7C8-55AA-DF1E-BBA7-B0C3BB8D57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14151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771"/>
    </mc:Choice>
    <mc:Fallback xmlns="">
      <p:transition spd="slow" advTm="13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0A61B2-7C5C-DB9A-D876-00AEE8808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0266"/>
            <a:ext cx="4783872" cy="1143000"/>
          </a:xfrm>
        </p:spPr>
        <p:txBody>
          <a:bodyPr/>
          <a:lstStyle/>
          <a:p>
            <a:pPr algn="ctr"/>
            <a:r>
              <a:rPr lang="en-GB" sz="2800" b="1" dirty="0">
                <a:latin typeface="+mn-lt"/>
              </a:rPr>
              <a:t>Sense of self – what is it?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CA176-BAB0-D8DA-1B07-6B6971B31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indent="0" algn="ctr" rtl="0" eaLnBrk="1" fontAlgn="base" latinLnBrk="0" hangingPunct="1">
              <a:spcBef>
                <a:spcPts val="672"/>
              </a:spcBef>
              <a:spcAft>
                <a:spcPts val="0"/>
              </a:spcAft>
              <a:buNone/>
            </a:pPr>
            <a:r>
              <a:rPr lang="en-GB" sz="1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Self-concept</a:t>
            </a:r>
            <a:endParaRPr lang="en-GB" sz="1800" b="0" i="0" u="none" strike="noStrike" dirty="0">
              <a:effectLst/>
              <a:latin typeface="+mn-lt"/>
            </a:endParaRPr>
          </a:p>
          <a:p>
            <a:pPr marL="0" marR="0" indent="0" algn="ctr" rtl="0" eaLnBrk="1" fontAlgn="base" latinLnBrk="0" hangingPunct="1">
              <a:spcBef>
                <a:spcPts val="672"/>
              </a:spcBef>
              <a:spcAft>
                <a:spcPts val="0"/>
              </a:spcAft>
              <a:buNone/>
            </a:pPr>
            <a:r>
              <a:rPr lang="en-GB" sz="1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Perception a child has </a:t>
            </a:r>
            <a:r>
              <a:rPr lang="en-GB" sz="1800" b="0" i="0" u="none" strike="noStrike" kern="120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of </a:t>
            </a:r>
            <a:r>
              <a:rPr lang="en-GB" sz="1800">
                <a:solidFill>
                  <a:srgbClr val="000000"/>
                </a:solidFill>
                <a:latin typeface="+mn-lt"/>
              </a:rPr>
              <a:t>themselves</a:t>
            </a:r>
            <a:r>
              <a:rPr lang="en-GB" sz="1800" b="0" i="0" u="none" strike="noStrike" kern="120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, </a:t>
            </a:r>
            <a:r>
              <a:rPr lang="en-GB" sz="1800">
                <a:solidFill>
                  <a:srgbClr val="000000"/>
                </a:solidFill>
                <a:latin typeface="+mn-lt"/>
              </a:rPr>
              <a:t>such as</a:t>
            </a:r>
            <a:r>
              <a:rPr lang="en-GB" sz="1800" b="0" i="0" u="none" strike="noStrike" kern="1200" baseline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 </a:t>
            </a:r>
            <a:r>
              <a:rPr lang="en-GB" sz="1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I am a pupil. I am a LAC</a:t>
            </a:r>
            <a:endParaRPr lang="en-GB" sz="1800" b="0" i="0" u="none" strike="noStrike" dirty="0">
              <a:effectLst/>
              <a:latin typeface="+mn-lt"/>
            </a:endParaRPr>
          </a:p>
          <a:p>
            <a:pPr marL="0" marR="0" indent="0" algn="ctr" rtl="0" eaLnBrk="1" fontAlgn="base" latinLnBrk="0" hangingPunct="1">
              <a:spcBef>
                <a:spcPts val="672"/>
              </a:spcBef>
              <a:spcAft>
                <a:spcPts val="0"/>
              </a:spcAft>
              <a:buNone/>
            </a:pPr>
            <a:r>
              <a:rPr lang="en-GB" sz="1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Ideal self</a:t>
            </a:r>
            <a:endParaRPr lang="en-GB" sz="1800" b="0" i="0" u="none" strike="noStrike" dirty="0">
              <a:effectLst/>
              <a:latin typeface="+mn-lt"/>
            </a:endParaRPr>
          </a:p>
          <a:p>
            <a:pPr marL="0" marR="0" indent="0" algn="ctr" rtl="0" eaLnBrk="1" fontAlgn="base" latinLnBrk="0" hangingPunct="1">
              <a:spcBef>
                <a:spcPts val="672"/>
              </a:spcBef>
              <a:spcAft>
                <a:spcPts val="0"/>
              </a:spcAft>
              <a:buNone/>
            </a:pPr>
            <a:r>
              <a:rPr lang="en-GB" sz="1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What or who </a:t>
            </a:r>
            <a:r>
              <a:rPr lang="en-GB" sz="1800" b="0" u="none" strike="noStrike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would you like to be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?</a:t>
            </a:r>
            <a:endParaRPr lang="en-GB" sz="1800" b="0" i="0" u="none" strike="noStrike" dirty="0">
              <a:effectLst/>
              <a:latin typeface="+mn-lt"/>
            </a:endParaRPr>
          </a:p>
          <a:p>
            <a:pPr marL="0" marR="0" indent="0" algn="ctr" rtl="0" eaLnBrk="1" fontAlgn="base" latinLnBrk="0" hangingPunct="1">
              <a:spcBef>
                <a:spcPts val="672"/>
              </a:spcBef>
              <a:spcAft>
                <a:spcPts val="0"/>
              </a:spcAft>
              <a:buNone/>
            </a:pPr>
            <a:r>
              <a:rPr lang="en-GB" sz="1800" b="1" i="0" u="none" strike="noStrike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Self-esteem</a:t>
            </a:r>
            <a:endParaRPr lang="en-GB" sz="1800" b="0" i="0" u="none" strike="noStrike" dirty="0">
              <a:effectLst/>
              <a:latin typeface="+mn-lt"/>
            </a:endParaRPr>
          </a:p>
          <a:p>
            <a:pPr marL="0" marR="0" indent="0" algn="ctr" rtl="0" eaLnBrk="1" fontAlgn="base" latinLnBrk="0" hangingPunct="1">
              <a:spcBef>
                <a:spcPts val="672"/>
              </a:spcBef>
              <a:spcAft>
                <a:spcPts val="0"/>
              </a:spcAft>
              <a:buNone/>
            </a:pPr>
            <a:r>
              <a:rPr lang="en-GB" sz="1800" b="0" i="0" u="none" strike="noStrike" kern="1200" baseline="0" dirty="0">
                <a:ln>
                  <a:noFill/>
                </a:ln>
                <a:solidFill>
                  <a:srgbClr val="000000"/>
                </a:solidFill>
                <a:effectLst/>
                <a:latin typeface="+mn-lt"/>
                <a:cs typeface="Arial" panose="020B0604020202020204" pitchFamily="34" charset="0"/>
              </a:rPr>
              <a:t>Evaluation of the above. How important is your self-concept and your ideal self? How closely aligned are they? </a:t>
            </a:r>
          </a:p>
          <a:p>
            <a:pPr marL="0" marR="0" indent="0" algn="ctr" rtl="0" eaLnBrk="1" fontAlgn="base" latinLnBrk="0" hangingPunct="1">
              <a:spcBef>
                <a:spcPts val="672"/>
              </a:spcBef>
              <a:spcAft>
                <a:spcPts val="0"/>
              </a:spcAft>
              <a:buNone/>
            </a:pPr>
            <a:r>
              <a:rPr lang="en-GB" sz="1800" b="1" dirty="0">
                <a:solidFill>
                  <a:srgbClr val="000000"/>
                </a:solidFill>
                <a:latin typeface="+mn-lt"/>
              </a:rPr>
              <a:t>Global self-esteem</a:t>
            </a:r>
            <a:r>
              <a:rPr lang="en-GB" sz="1800" dirty="0">
                <a:solidFill>
                  <a:srgbClr val="000000"/>
                </a:solidFill>
                <a:latin typeface="+mn-lt"/>
              </a:rPr>
              <a:t> </a:t>
            </a:r>
          </a:p>
          <a:p>
            <a:pPr marL="0" marR="0" indent="0" algn="ctr" rtl="0" eaLnBrk="1" fontAlgn="base" latinLnBrk="0" hangingPunct="1">
              <a:spcBef>
                <a:spcPts val="672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rgbClr val="000000"/>
                </a:solidFill>
                <a:latin typeface="+mn-lt"/>
              </a:rPr>
              <a:t>Feelings of negativity about your abilities and self-concept in all areas (often linked to depression) </a:t>
            </a:r>
            <a:endParaRPr lang="en-GB" sz="1800" b="0" i="0" u="none" strike="noStrike" dirty="0">
              <a:effectLst/>
              <a:latin typeface="+mn-lt"/>
            </a:endParaRPr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5F18047-29AD-06AF-EAF9-241E75A9FE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0430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559"/>
    </mc:Choice>
    <mc:Fallback xmlns="">
      <p:transition spd="slow" advTm="1705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33E17-C3E4-E54F-77C7-8BF285F26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-190266"/>
            <a:ext cx="9723862" cy="1143000"/>
          </a:xfrm>
        </p:spPr>
        <p:txBody>
          <a:bodyPr/>
          <a:lstStyle/>
          <a:p>
            <a:pPr algn="ctr"/>
            <a:r>
              <a:rPr lang="en-GB" sz="2800" b="1" dirty="0">
                <a:latin typeface="+mn-lt"/>
              </a:rPr>
              <a:t>Indicators of children and young people with a negative self-concept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BCE81E-F18A-CA14-D22D-C30A0687FF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072" y="1918010"/>
            <a:ext cx="10913327" cy="3936380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GB" sz="2600" dirty="0"/>
              <a:t>For example:</a:t>
            </a:r>
          </a:p>
          <a:p>
            <a:pPr>
              <a:lnSpc>
                <a:spcPct val="80000"/>
              </a:lnSpc>
            </a:pPr>
            <a:endParaRPr lang="en-GB" sz="2600" dirty="0"/>
          </a:p>
          <a:p>
            <a:pPr>
              <a:lnSpc>
                <a:spcPct val="80000"/>
              </a:lnSpc>
            </a:pPr>
            <a:r>
              <a:rPr lang="en-GB" sz="2600" dirty="0"/>
              <a:t>exploding into rage if thwarted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hypersensitive to criticism (or learning feedback resulting in task avoidance)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spoils the achievements of others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reacting defensively under perceived ‘threat’ (the way someone may have looked at them)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imagining others are against them (personalisation of feedback/comments)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difficulty taking responsibility (blaming others, denying, making excuses, projecting</a:t>
            </a:r>
          </a:p>
          <a:p>
            <a:pPr marL="0" indent="0">
              <a:lnSpc>
                <a:spcPct val="80000"/>
              </a:lnSpc>
              <a:buNone/>
            </a:pPr>
            <a:r>
              <a:rPr lang="en-GB" sz="2600" dirty="0"/>
              <a:t>     behaviour onto others)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appear listless, lacking in motivation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difficulty accepting disapproval/praise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difficulty relating to things they are good at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negative body image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high levels of anxiety in the classroom (including controlling behaviours)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difficulty asking for help or not knowing things/overly dependent on others to help them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people pleasing (fawning and flocking – linked to fight/flight/freeze)</a:t>
            </a:r>
          </a:p>
          <a:p>
            <a:pPr>
              <a:lnSpc>
                <a:spcPct val="80000"/>
              </a:lnSpc>
            </a:pPr>
            <a:r>
              <a:rPr lang="en-GB" sz="2600" dirty="0"/>
              <a:t>toxic shame </a:t>
            </a:r>
          </a:p>
          <a:p>
            <a:endParaRPr lang="en-GB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6E4397B5-B767-EEF1-2CC7-EA8662C338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12599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005"/>
    </mc:Choice>
    <mc:Fallback xmlns="">
      <p:transition spd="slow" advTm="3280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2D183-2422-F3D8-E06B-7AF767FB3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39" y="-190266"/>
            <a:ext cx="8174699" cy="1143000"/>
          </a:xfrm>
        </p:spPr>
        <p:txBody>
          <a:bodyPr anchor="ctr">
            <a:normAutofit/>
          </a:bodyPr>
          <a:lstStyle/>
          <a:p>
            <a:r>
              <a:rPr lang="en-GB" sz="2800" b="1" dirty="0"/>
              <a:t>Developing a positive self-concept: finding hidden treasure</a:t>
            </a:r>
            <a:endParaRPr lang="en-GB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7C9799-4656-62D4-932E-DA3953F65F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916832"/>
            <a:ext cx="5391150" cy="4032449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GB" sz="1800" dirty="0"/>
              <a:t>I’d like to take the chance to get to know you better, so I’d like to hear about the sorts of things you enjoy.</a:t>
            </a:r>
          </a:p>
          <a:p>
            <a:pPr>
              <a:lnSpc>
                <a:spcPct val="90000"/>
              </a:lnSpc>
            </a:pPr>
            <a:endParaRPr lang="en-GB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1800" dirty="0"/>
              <a:t>What could you start by telling me? What would you say you are quite good at? It could be at home or school.</a:t>
            </a:r>
          </a:p>
          <a:p>
            <a:pPr>
              <a:lnSpc>
                <a:spcPct val="90000"/>
              </a:lnSpc>
            </a:pPr>
            <a:endParaRPr lang="en-GB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1800" dirty="0"/>
              <a:t>Who else, apart from me, knows you are good at…?</a:t>
            </a:r>
          </a:p>
          <a:p>
            <a:pPr>
              <a:lnSpc>
                <a:spcPct val="90000"/>
              </a:lnSpc>
              <a:buFont typeface="Arial" pitchFamily="34" charset="0"/>
              <a:buChar char="•"/>
            </a:pPr>
            <a:endParaRPr lang="en-GB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1800" dirty="0"/>
              <a:t>If they were here right now, what else would they tell me about you that would be interesting? </a:t>
            </a:r>
          </a:p>
          <a:p>
            <a:pPr>
              <a:lnSpc>
                <a:spcPct val="90000"/>
              </a:lnSpc>
            </a:pPr>
            <a:endParaRPr lang="en-GB" sz="1800" dirty="0"/>
          </a:p>
          <a:p>
            <a:pPr marL="0" indent="0">
              <a:lnSpc>
                <a:spcPct val="90000"/>
              </a:lnSpc>
              <a:buNone/>
            </a:pPr>
            <a:r>
              <a:rPr lang="en-GB" sz="1800" dirty="0"/>
              <a:t>At the end of the session, take time to feed back to the pupil all that you have learnt about them, outline the strengths that have been revealed.</a:t>
            </a:r>
          </a:p>
          <a:p>
            <a:pPr>
              <a:lnSpc>
                <a:spcPct val="90000"/>
              </a:lnSpc>
            </a:pPr>
            <a:endParaRPr lang="en-GB" sz="1500" dirty="0"/>
          </a:p>
        </p:txBody>
      </p:sp>
      <p:pic>
        <p:nvPicPr>
          <p:cNvPr id="4" name="Picture 2" descr="C:\Users\Hiasuser\AppData\Local\Microsoft\Windows\Temporary Internet Files\Content.IE5\3R4ASHVN\MC900441717[1].png">
            <a:extLst>
              <a:ext uri="{FF2B5EF4-FFF2-40B4-BE49-F238E27FC236}">
                <a16:creationId xmlns:a16="http://schemas.microsoft.com/office/drawing/2014/main" id="{A4ACE54D-A7FD-6761-6F47-065E6CAE4A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r="-1" b="25201"/>
          <a:stretch/>
        </p:blipFill>
        <p:spPr bwMode="auto">
          <a:xfrm>
            <a:off x="6191250" y="1916833"/>
            <a:ext cx="5391150" cy="3168124"/>
          </a:xfrm>
          <a:prstGeom prst="rect">
            <a:avLst/>
          </a:prstGeom>
          <a:noFill/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77495176-68F7-E064-C7B6-AB68BCAC85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203125" t="-203125" r="-203125" b="-20312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2740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39"/>
    </mc:Choice>
    <mc:Fallback xmlns="">
      <p:transition spd="slow" advTm="610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HIAS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SharedContentType xmlns="Microsoft.SharePoint.Taxonomy.ContentTypeSync" SourceId="3c5dbf34-c73a-430c-9290-9174ad787734" ContentTypeId="0x0101004E1B537BC2B2AD43A5AF5311D732D3AA" PreviousValue="false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Virtual School for Children in Care" ma:contentTypeID="0x0101004E1B537BC2B2AD43A5AF5311D732D3AAE100647F40790072254282ECBF5F6C3CA1DB" ma:contentTypeVersion="1767" ma:contentTypeDescription="" ma:contentTypeScope="" ma:versionID="00e9e35bf4828fa8155739e54567500c">
  <xsd:schema xmlns:xsd="http://www.w3.org/2001/XMLSchema" xmlns:xs="http://www.w3.org/2001/XMLSchema" xmlns:p="http://schemas.microsoft.com/office/2006/metadata/properties" xmlns:ns2="c5dbf80e-f509-45f6-9fe5-406e3eefabbb" xmlns:ns3="dac9d169-87c7-439a-9d3c-116151fb24e3" targetNamespace="http://schemas.microsoft.com/office/2006/metadata/properties" ma:root="true" ma:fieldsID="969199e7cc5113b5947c789607f591e0" ns2:_="" ns3:_="">
    <xsd:import namespace="c5dbf80e-f509-45f6-9fe5-406e3eefabbb"/>
    <xsd:import namespace="dac9d169-87c7-439a-9d3c-116151fb24e3"/>
    <xsd:element name="properties">
      <xsd:complexType>
        <xsd:sequence>
          <xsd:element name="documentManagement">
            <xsd:complexType>
              <xsd:all>
                <xsd:element ref="ns2:hc632fe273cb498aa970207d30c3b1d8" minOccurs="0"/>
                <xsd:element ref="ns2:TaxCatchAll" minOccurs="0"/>
                <xsd:element ref="ns2:TaxCatchAllLabel" minOccurs="0"/>
                <xsd:element ref="ns2:Item_x0020_ID" minOccurs="0"/>
                <xsd:element ref="ns2:Active_x0020_Document" minOccurs="0"/>
                <xsd:element ref="ns2:ad12e5300b7543dba4718901bd0b4d26" minOccurs="0"/>
                <xsd:element ref="ns2:eeadced8a35a499eaa6ae428604d987c" minOccurs="0"/>
                <xsd:element ref="ns3:_dlc_DocId" minOccurs="0"/>
                <xsd:element ref="ns3:_dlc_DocIdUrl" minOccurs="0"/>
                <xsd:element ref="ns3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dbf80e-f509-45f6-9fe5-406e3eefabbb" elementFormDefault="qualified">
    <xsd:import namespace="http://schemas.microsoft.com/office/2006/documentManagement/types"/>
    <xsd:import namespace="http://schemas.microsoft.com/office/infopath/2007/PartnerControls"/>
    <xsd:element name="hc632fe273cb498aa970207d30c3b1d8" ma:index="8" nillable="true" ma:taxonomy="true" ma:internalName="hc632fe273cb498aa970207d30c3b1d8" ma:taxonomyFieldName="Document_x0020_Type" ma:displayName="Document Type" ma:default="" ma:fieldId="{1c632fe2-73cb-498a-a970-207d30c3b1d8}" ma:sspId="3c5dbf34-c73a-430c-9290-9174ad787734" ma:termSetId="b599ea14-30b5-458d-8ef2-998774c2af3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4d4a312c-8bfd-4205-9607-3e85c687ffc4}" ma:internalName="TaxCatchAll" ma:showField="CatchAllData" ma:web="dac9d169-87c7-439a-9d3c-116151fb24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4d4a312c-8bfd-4205-9607-3e85c687ffc4}" ma:internalName="TaxCatchAllLabel" ma:readOnly="true" ma:showField="CatchAllDataLabel" ma:web="dac9d169-87c7-439a-9d3c-116151fb24e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Item_x0020_ID" ma:index="12" nillable="true" ma:displayName="Item ID" ma:internalName="Item_x0020_ID">
      <xsd:simpleType>
        <xsd:restriction base="dms:Text">
          <xsd:maxLength value="255"/>
        </xsd:restriction>
      </xsd:simpleType>
    </xsd:element>
    <xsd:element name="Active_x0020_Document" ma:index="13" nillable="true" ma:displayName="Active Document" ma:default="1" ma:internalName="Active_x0020_Document">
      <xsd:simpleType>
        <xsd:restriction base="dms:Boolean"/>
      </xsd:simpleType>
    </xsd:element>
    <xsd:element name="ad12e5300b7543dba4718901bd0b4d26" ma:index="14" ma:taxonomy="true" ma:internalName="ad12e5300b7543dba4718901bd0b4d26" ma:taxonomyFieldName="Virtual_x0020_School_x0020_for_x0020_Children_x0020_in_x0020_Care" ma:displayName="Virtual School for Children in Care" ma:readOnly="false" ma:default="" ma:fieldId="{ad12e530-0b75-43db-a471-8901bd0b4d26}" ma:sspId="3c5dbf34-c73a-430c-9290-9174ad787734" ma:termSetId="f64eb736-13c1-4f19-814c-82c549873d0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eeadced8a35a499eaa6ae428604d987c" ma:index="16" nillable="true" ma:taxonomy="true" ma:internalName="eeadced8a35a499eaa6ae428604d987c" ma:taxonomyFieldName="Financial_x0020_Year" ma:displayName="Financial Year" ma:default="" ma:fieldId="{eeadced8-a35a-499e-aa6a-e428604d987c}" ma:sspId="3c5dbf34-c73a-430c-9290-9174ad787734" ma:termSetId="7d71bb9a-de29-4fe1-ae9a-43907322fcf5" ma:anchorId="00000000-0000-0000-0000-000000000000" ma:open="fals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ac9d169-87c7-439a-9d3c-116151fb24e3" elementFormDefault="qualified">
    <xsd:import namespace="http://schemas.microsoft.com/office/2006/documentManagement/types"/>
    <xsd:import namespace="http://schemas.microsoft.com/office/infopath/2007/PartnerControls"/>
    <xsd:element name="_dlc_DocId" ma:index="1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tem_x0020_ID xmlns="c5dbf80e-f509-45f6-9fe5-406e3eefabbb" xsi:nil="true"/>
    <Active_x0020_Document xmlns="c5dbf80e-f509-45f6-9fe5-406e3eefabbb">true</Active_x0020_Document>
    <TaxCatchAll xmlns="c5dbf80e-f509-45f6-9fe5-406e3eefabbb">
      <Value>742</Value>
      <Value>668</Value>
      <Value>630</Value>
    </TaxCatchAll>
    <ad12e5300b7543dba4718901bd0b4d26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Staff Training</TermName>
          <TermId xmlns="http://schemas.microsoft.com/office/infopath/2007/PartnerControls">cf9b3574-6b91-4c95-aba1-881ed7425ec4</TermId>
        </TermInfo>
      </Terms>
    </ad12e5300b7543dba4718901bd0b4d26>
    <hc632fe273cb498aa970207d30c3b1d8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Training</TermName>
          <TermId xmlns="http://schemas.microsoft.com/office/infopath/2007/PartnerControls">e4ce98c8-814c-4628-9def-d2ffbee51808</TermId>
        </TermInfo>
      </Terms>
    </hc632fe273cb498aa970207d30c3b1d8>
    <eeadced8a35a499eaa6ae428604d987c xmlns="c5dbf80e-f509-45f6-9fe5-406e3eefabbb">
      <Terms xmlns="http://schemas.microsoft.com/office/infopath/2007/PartnerControls">
        <TermInfo xmlns="http://schemas.microsoft.com/office/infopath/2007/PartnerControls">
          <TermName xmlns="http://schemas.microsoft.com/office/infopath/2007/PartnerControls">2024/2025</TermName>
          <TermId xmlns="http://schemas.microsoft.com/office/infopath/2007/PartnerControls">3eab0260-b3ea-4b08-b989-8e3fedd8bf3e</TermId>
        </TermInfo>
      </Terms>
    </eeadced8a35a499eaa6ae428604d987c>
    <_dlc_DocId xmlns="dac9d169-87c7-439a-9d3c-116151fb24e3">EIHNDOCID-498695300-10237</_dlc_DocId>
    <_dlc_DocIdUrl xmlns="dac9d169-87c7-439a-9d3c-116151fb24e3">
      <Url>https://hants.sharepoint.com/sites/EIHN/VS/_layouts/15/DocIdRedir.aspx?ID=EIHNDOCID-498695300-10237</Url>
      <Description>EIHNDOCID-498695300-10237</Description>
    </_dlc_DocIdUrl>
  </documentManagement>
</p:properties>
</file>

<file path=customXml/item5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BE373A3-2559-4EC9-AB5D-150EC4E0D621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03EF865-5E62-4FC4-9764-943336907E7E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CC64EFE7-64EC-46B5-A394-3F52A5543E1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dbf80e-f509-45f6-9fe5-406e3eefabbb"/>
    <ds:schemaRef ds:uri="dac9d169-87c7-439a-9d3c-116151fb24e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66710CA-3D53-4BCD-A1D5-9ADE14E5D29E}">
  <ds:schemaRefs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dac9d169-87c7-439a-9d3c-116151fb24e3"/>
    <ds:schemaRef ds:uri="http://www.w3.org/XML/1998/namespace"/>
    <ds:schemaRef ds:uri="http://purl.org/dc/elements/1.1/"/>
    <ds:schemaRef ds:uri="c5dbf80e-f509-45f6-9fe5-406e3eefabbb"/>
    <ds:schemaRef ds:uri="http://schemas.microsoft.com/office/2006/metadata/properties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29BF2B34-72BA-4D2B-8DFC-4B6B44BF076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24</TotalTime>
  <Words>363</Words>
  <Application>Microsoft Office PowerPoint</Application>
  <PresentationFormat>Widescreen</PresentationFormat>
  <Paragraphs>41</Paragraphs>
  <Slides>4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7" baseType="lpstr">
      <vt:lpstr>Arial</vt:lpstr>
      <vt:lpstr>Calibri</vt:lpstr>
      <vt:lpstr>HIAS PowerPoint template</vt:lpstr>
      <vt:lpstr>PowerPoint Presentation</vt:lpstr>
      <vt:lpstr>Sense of self – what is it?</vt:lpstr>
      <vt:lpstr>Indicators of children and young people with a negative self-concept</vt:lpstr>
      <vt:lpstr>Developing a positive self-concept: finding hidden treasure</vt:lpstr>
    </vt:vector>
  </TitlesOfParts>
  <Company>Hampshire County Council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PEP toolkit</dc:title>
  <dc:creator>Todd, Jennifer</dc:creator>
  <cp:lastModifiedBy>Todd, Jennifer</cp:lastModifiedBy>
  <cp:revision>2</cp:revision>
  <dcterms:created xsi:type="dcterms:W3CDTF">2024-09-02T09:02:57Z</dcterms:created>
  <dcterms:modified xsi:type="dcterms:W3CDTF">2025-02-04T14:16:18Z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0x0101004E1B537BC2B2AD43A5AF5311D732D3AAE100647F40790072254282ECBF5F6C3CA1DB</vt:lpwstr>
  </property>
  <property fmtid="{D5CDD505-2E9C-101B-9397-08002B2CF9AE}" pid="3" name="_dlc_DocIdItemGuid">
    <vt:lpwstr>50d9abd3-110e-43db-8264-4c3f796cd3f2</vt:lpwstr>
  </property>
  <property fmtid="{D5CDD505-2E9C-101B-9397-08002B2CF9AE}" pid="4" name="MediaServiceImageTags">
    <vt:lpwstr/>
  </property>
  <property fmtid="{D5CDD505-2E9C-101B-9397-08002B2CF9AE}" pid="5" name="Virtual School for Children in Care">
    <vt:lpwstr>630;#Staff Training|cf9b3574-6b91-4c95-aba1-881ed7425ec4</vt:lpwstr>
  </property>
  <property fmtid="{D5CDD505-2E9C-101B-9397-08002B2CF9AE}" pid="6" name="lcf76f155ced4ddcb4097134ff3c332f">
    <vt:lpwstr/>
  </property>
  <property fmtid="{D5CDD505-2E9C-101B-9397-08002B2CF9AE}" pid="7" name="Financial Year">
    <vt:lpwstr>742;#2024/2025|3eab0260-b3ea-4b08-b989-8e3fedd8bf3e</vt:lpwstr>
  </property>
  <property fmtid="{D5CDD505-2E9C-101B-9397-08002B2CF9AE}" pid="8" name="Document Type">
    <vt:lpwstr>668;#Training|e4ce98c8-814c-4628-9def-d2ffbee51808</vt:lpwstr>
  </property>
  <property fmtid="{D5CDD505-2E9C-101B-9397-08002B2CF9AE}" pid="9" name="Document_x0020_Type">
    <vt:lpwstr>668;#Training|e4ce98c8-814c-4628-9def-d2ffbee51808</vt:lpwstr>
  </property>
  <property fmtid="{D5CDD505-2E9C-101B-9397-08002B2CF9AE}" pid="10" name="Virtual_x0020_School_x0020_for_x0020_Children_x0020_in_x0020_Care">
    <vt:lpwstr>630;#Staff Training|cf9b3574-6b91-4c95-aba1-881ed7425ec4</vt:lpwstr>
  </property>
  <property fmtid="{D5CDD505-2E9C-101B-9397-08002B2CF9AE}" pid="11" name="Financial_x0020_Year">
    <vt:lpwstr>742;#2024/2025|3eab0260-b3ea-4b08-b989-8e3fedd8bf3e</vt:lpwstr>
  </property>
</Properties>
</file>