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sldIdLst>
    <p:sldId id="4718" r:id="rId7"/>
    <p:sldId id="4755" r:id="rId8"/>
    <p:sldId id="4757" r:id="rId9"/>
    <p:sldId id="4759" r:id="rId10"/>
    <p:sldId id="4758" r:id="rId11"/>
    <p:sldId id="4761" r:id="rId12"/>
    <p:sldId id="4760" r:id="rId13"/>
    <p:sldId id="47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presProps" Target="presProps.xml"/><Relationship Id="rId10" Type="http://schemas.openxmlformats.org/officeDocument/2006/relationships/slide" Target="slides/slide4.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FBE011-0BAE-4235-8E60-F2F228CD234C}" type="doc">
      <dgm:prSet loTypeId="urn:microsoft.com/office/officeart/2016/7/layout/VerticalSolidActionList" loCatId="List" qsTypeId="urn:microsoft.com/office/officeart/2005/8/quickstyle/simple2" qsCatId="simple" csTypeId="urn:microsoft.com/office/officeart/2005/8/colors/accent6_2" csCatId="accent6" phldr="1"/>
      <dgm:spPr/>
      <dgm:t>
        <a:bodyPr/>
        <a:lstStyle/>
        <a:p>
          <a:endParaRPr lang="en-US"/>
        </a:p>
      </dgm:t>
    </dgm:pt>
    <dgm:pt modelId="{58F5E699-5CDA-450C-BD9E-EFC4A7262428}">
      <dgm:prSet/>
      <dgm:spPr/>
      <dgm:t>
        <a:bodyPr/>
        <a:lstStyle/>
        <a:p>
          <a:r>
            <a:rPr lang="en-US" dirty="0"/>
            <a:t>Identify</a:t>
          </a:r>
        </a:p>
      </dgm:t>
    </dgm:pt>
    <dgm:pt modelId="{A2657DFF-A708-4586-B706-EEDB35FE7754}" type="parTrans" cxnId="{5FD3C8D6-3E31-4B6C-B54E-1976B2E0331A}">
      <dgm:prSet/>
      <dgm:spPr/>
      <dgm:t>
        <a:bodyPr/>
        <a:lstStyle/>
        <a:p>
          <a:endParaRPr lang="en-US"/>
        </a:p>
      </dgm:t>
    </dgm:pt>
    <dgm:pt modelId="{7C899E74-9741-4684-90C9-7073AE6A0676}" type="sibTrans" cxnId="{5FD3C8D6-3E31-4B6C-B54E-1976B2E0331A}">
      <dgm:prSet/>
      <dgm:spPr/>
      <dgm:t>
        <a:bodyPr/>
        <a:lstStyle/>
        <a:p>
          <a:endParaRPr lang="en-US"/>
        </a:p>
      </dgm:t>
    </dgm:pt>
    <dgm:pt modelId="{D63FEF7E-42AF-4EAD-B9BC-C971313BE97C}">
      <dgm:prSet custT="1"/>
      <dgm:spPr/>
      <dgm:t>
        <a:bodyPr/>
        <a:lstStyle/>
        <a:p>
          <a:r>
            <a:rPr lang="en-US" sz="1200" b="1" dirty="0"/>
            <a:t>Identify the feelings in the body</a:t>
          </a:r>
          <a:r>
            <a:rPr lang="en-US" sz="1200" dirty="0"/>
            <a:t>: help the child/young person identify their feelings. You may need to do some body awareness activities. Social and emotional aspects of learning (SEAL) resources have useful ways to do it.</a:t>
          </a:r>
        </a:p>
      </dgm:t>
    </dgm:pt>
    <dgm:pt modelId="{955B36BF-2665-4E54-935B-9C011D9F8A1D}" type="parTrans" cxnId="{582CCDB6-56D9-42F4-9740-EC27CF9CA230}">
      <dgm:prSet/>
      <dgm:spPr/>
      <dgm:t>
        <a:bodyPr/>
        <a:lstStyle/>
        <a:p>
          <a:endParaRPr lang="en-US"/>
        </a:p>
      </dgm:t>
    </dgm:pt>
    <dgm:pt modelId="{10B8C827-7C5D-46C9-A833-16CDE6F20B1C}" type="sibTrans" cxnId="{582CCDB6-56D9-42F4-9740-EC27CF9CA230}">
      <dgm:prSet/>
      <dgm:spPr/>
      <dgm:t>
        <a:bodyPr/>
        <a:lstStyle/>
        <a:p>
          <a:endParaRPr lang="en-US"/>
        </a:p>
      </dgm:t>
    </dgm:pt>
    <dgm:pt modelId="{2A96E462-06EE-46D9-B207-633BF887BB28}">
      <dgm:prSet/>
      <dgm:spPr/>
      <dgm:t>
        <a:bodyPr/>
        <a:lstStyle/>
        <a:p>
          <a:r>
            <a:rPr lang="en-US" dirty="0"/>
            <a:t>Teach</a:t>
          </a:r>
        </a:p>
      </dgm:t>
    </dgm:pt>
    <dgm:pt modelId="{BEC2F5C2-F1A8-4AED-98D8-1FBD690787B6}" type="parTrans" cxnId="{729CE739-5382-454A-B2C0-575295FB29E5}">
      <dgm:prSet/>
      <dgm:spPr/>
      <dgm:t>
        <a:bodyPr/>
        <a:lstStyle/>
        <a:p>
          <a:endParaRPr lang="en-US"/>
        </a:p>
      </dgm:t>
    </dgm:pt>
    <dgm:pt modelId="{E1869680-424C-4561-88C2-18704466244C}" type="sibTrans" cxnId="{729CE739-5382-454A-B2C0-575295FB29E5}">
      <dgm:prSet/>
      <dgm:spPr/>
      <dgm:t>
        <a:bodyPr/>
        <a:lstStyle/>
        <a:p>
          <a:endParaRPr lang="en-US"/>
        </a:p>
      </dgm:t>
    </dgm:pt>
    <dgm:pt modelId="{729B8BF9-5B98-4FDD-9E0B-4C303EFC64ED}">
      <dgm:prSet custT="1"/>
      <dgm:spPr/>
      <dgm:t>
        <a:bodyPr/>
        <a:lstStyle/>
        <a:p>
          <a:r>
            <a:rPr lang="en-US" sz="1200" b="1" dirty="0"/>
            <a:t>Teach them feeling words</a:t>
          </a:r>
          <a:r>
            <a:rPr lang="en-US" sz="1200" dirty="0"/>
            <a:t>: the child/young person will need to develop a feelings vocabulary. You can do this by labelling the feelings for the child/young person and then carrying out emotional literacy work around identifying feelings.</a:t>
          </a:r>
        </a:p>
      </dgm:t>
    </dgm:pt>
    <dgm:pt modelId="{B764336E-AD6E-4D73-B67C-F6A85BC752AC}" type="parTrans" cxnId="{6E3AFAFD-D01B-4B26-8B1F-062D9DDFFD8A}">
      <dgm:prSet/>
      <dgm:spPr/>
      <dgm:t>
        <a:bodyPr/>
        <a:lstStyle/>
        <a:p>
          <a:endParaRPr lang="en-US"/>
        </a:p>
      </dgm:t>
    </dgm:pt>
    <dgm:pt modelId="{6FA1D7F4-B682-4F85-843E-D2889B4D8954}" type="sibTrans" cxnId="{6E3AFAFD-D01B-4B26-8B1F-062D9DDFFD8A}">
      <dgm:prSet/>
      <dgm:spPr/>
      <dgm:t>
        <a:bodyPr/>
        <a:lstStyle/>
        <a:p>
          <a:endParaRPr lang="en-US"/>
        </a:p>
      </dgm:t>
    </dgm:pt>
    <dgm:pt modelId="{78F06144-E401-4FED-BA6A-2E622D53584B}">
      <dgm:prSet/>
      <dgm:spPr/>
      <dgm:t>
        <a:bodyPr/>
        <a:lstStyle/>
        <a:p>
          <a:r>
            <a:rPr lang="en-US" dirty="0"/>
            <a:t>Wonder</a:t>
          </a:r>
        </a:p>
      </dgm:t>
    </dgm:pt>
    <dgm:pt modelId="{46F73099-5B7F-4AC3-8728-95A8C80E9194}" type="parTrans" cxnId="{17FD4D71-0983-487F-8D60-D664F5DD74B4}">
      <dgm:prSet/>
      <dgm:spPr/>
      <dgm:t>
        <a:bodyPr/>
        <a:lstStyle/>
        <a:p>
          <a:endParaRPr lang="en-US"/>
        </a:p>
      </dgm:t>
    </dgm:pt>
    <dgm:pt modelId="{DB681ADC-D5F9-43F4-ADC0-1328BE320941}" type="sibTrans" cxnId="{17FD4D71-0983-487F-8D60-D664F5DD74B4}">
      <dgm:prSet/>
      <dgm:spPr/>
      <dgm:t>
        <a:bodyPr/>
        <a:lstStyle/>
        <a:p>
          <a:endParaRPr lang="en-US"/>
        </a:p>
      </dgm:t>
    </dgm:pt>
    <dgm:pt modelId="{0B77C92D-F254-42E8-8CE3-5989C97E2250}">
      <dgm:prSet custT="1"/>
      <dgm:spPr/>
      <dgm:t>
        <a:bodyPr/>
        <a:lstStyle/>
        <a:p>
          <a:r>
            <a:rPr lang="en-US" sz="1200" b="1" dirty="0"/>
            <a:t>Wonder aloud using empathic commentary</a:t>
          </a:r>
          <a:r>
            <a:rPr lang="en-US" sz="1200" dirty="0"/>
            <a:t>: adults provide a commentary for the children/young people and wonder aloud (“I think you may be feeling </a:t>
          </a:r>
          <a:r>
            <a:rPr lang="en-US" sz="1200"/>
            <a:t>like this … as I noticed …”)</a:t>
          </a:r>
          <a:endParaRPr lang="en-US" sz="1200" dirty="0"/>
        </a:p>
      </dgm:t>
    </dgm:pt>
    <dgm:pt modelId="{EAD1D4D3-6947-4DDE-9F2D-1BCAC89308F7}" type="parTrans" cxnId="{656CC77E-EB85-4201-AB6A-DE368B7739E0}">
      <dgm:prSet/>
      <dgm:spPr/>
      <dgm:t>
        <a:bodyPr/>
        <a:lstStyle/>
        <a:p>
          <a:endParaRPr lang="en-US"/>
        </a:p>
      </dgm:t>
    </dgm:pt>
    <dgm:pt modelId="{63EBAC02-D780-4956-8695-98A4EF168F33}" type="sibTrans" cxnId="{656CC77E-EB85-4201-AB6A-DE368B7739E0}">
      <dgm:prSet/>
      <dgm:spPr/>
      <dgm:t>
        <a:bodyPr/>
        <a:lstStyle/>
        <a:p>
          <a:endParaRPr lang="en-US"/>
        </a:p>
      </dgm:t>
    </dgm:pt>
    <dgm:pt modelId="{35F8598A-27C4-4A75-8A30-2149D482B986}">
      <dgm:prSet/>
      <dgm:spPr/>
      <dgm:t>
        <a:bodyPr/>
        <a:lstStyle/>
        <a:p>
          <a:r>
            <a:rPr lang="en-US" dirty="0"/>
            <a:t>Develop</a:t>
          </a:r>
        </a:p>
      </dgm:t>
    </dgm:pt>
    <dgm:pt modelId="{7900BB18-878A-4AC9-A571-C084C6726F60}" type="parTrans" cxnId="{F2CAFA08-4B99-4B6D-A3D4-2004756D2F27}">
      <dgm:prSet/>
      <dgm:spPr/>
      <dgm:t>
        <a:bodyPr/>
        <a:lstStyle/>
        <a:p>
          <a:endParaRPr lang="en-US"/>
        </a:p>
      </dgm:t>
    </dgm:pt>
    <dgm:pt modelId="{A28A8AA5-0AF9-48CA-9879-464DD13A3EAA}" type="sibTrans" cxnId="{F2CAFA08-4B99-4B6D-A3D4-2004756D2F27}">
      <dgm:prSet/>
      <dgm:spPr/>
      <dgm:t>
        <a:bodyPr/>
        <a:lstStyle/>
        <a:p>
          <a:endParaRPr lang="en-US"/>
        </a:p>
      </dgm:t>
    </dgm:pt>
    <dgm:pt modelId="{5B4E5185-93C3-48AE-AA7C-4D91230506A4}">
      <dgm:prSet custT="1"/>
      <dgm:spPr/>
      <dgm:t>
        <a:bodyPr/>
        <a:lstStyle/>
        <a:p>
          <a:r>
            <a:rPr lang="en-US" sz="1200" b="1" dirty="0"/>
            <a:t>Develop </a:t>
          </a:r>
          <a:r>
            <a:rPr lang="en-US" sz="1200" b="1"/>
            <a:t>self-awareness</a:t>
          </a:r>
          <a:r>
            <a:rPr lang="en-US" sz="1200"/>
            <a:t>: teach </a:t>
          </a:r>
          <a:r>
            <a:rPr lang="en-US" sz="1200" dirty="0"/>
            <a:t>children to differentiate </a:t>
          </a:r>
          <a:r>
            <a:rPr lang="en-US" sz="1200" dirty="0" err="1"/>
            <a:t>behaviours</a:t>
          </a:r>
          <a:r>
            <a:rPr lang="en-US" sz="1200" dirty="0"/>
            <a:t>, thoughts and feelings.</a:t>
          </a:r>
        </a:p>
      </dgm:t>
    </dgm:pt>
    <dgm:pt modelId="{624D8EA4-BFBD-4ADB-B308-34F97B9969A5}" type="parTrans" cxnId="{28019B69-D0E2-4C27-AE66-05329C5310F0}">
      <dgm:prSet/>
      <dgm:spPr/>
      <dgm:t>
        <a:bodyPr/>
        <a:lstStyle/>
        <a:p>
          <a:endParaRPr lang="en-US"/>
        </a:p>
      </dgm:t>
    </dgm:pt>
    <dgm:pt modelId="{CAA6C7D6-37EC-4566-9795-32E1D5A9EB99}" type="sibTrans" cxnId="{28019B69-D0E2-4C27-AE66-05329C5310F0}">
      <dgm:prSet/>
      <dgm:spPr/>
      <dgm:t>
        <a:bodyPr/>
        <a:lstStyle/>
        <a:p>
          <a:endParaRPr lang="en-US"/>
        </a:p>
      </dgm:t>
    </dgm:pt>
    <dgm:pt modelId="{B13307EA-B157-4ABF-9181-01F49742081B}">
      <dgm:prSet/>
      <dgm:spPr/>
      <dgm:t>
        <a:bodyPr/>
        <a:lstStyle/>
        <a:p>
          <a:r>
            <a:rPr lang="en-US" dirty="0"/>
            <a:t>Need</a:t>
          </a:r>
        </a:p>
      </dgm:t>
    </dgm:pt>
    <dgm:pt modelId="{F76019DF-E0BE-4B5F-9C19-724CFC2F251E}" type="parTrans" cxnId="{2890261F-CB45-4FC3-BB91-47680780F41F}">
      <dgm:prSet/>
      <dgm:spPr/>
      <dgm:t>
        <a:bodyPr/>
        <a:lstStyle/>
        <a:p>
          <a:endParaRPr lang="en-US"/>
        </a:p>
      </dgm:t>
    </dgm:pt>
    <dgm:pt modelId="{D1C73A30-5901-4996-A637-CD2462318926}" type="sibTrans" cxnId="{2890261F-CB45-4FC3-BB91-47680780F41F}">
      <dgm:prSet/>
      <dgm:spPr/>
      <dgm:t>
        <a:bodyPr/>
        <a:lstStyle/>
        <a:p>
          <a:endParaRPr lang="en-US"/>
        </a:p>
      </dgm:t>
    </dgm:pt>
    <dgm:pt modelId="{3365ABDD-17A1-4CB0-8ABC-871E93060C93}">
      <dgm:prSet custT="1"/>
      <dgm:spPr/>
      <dgm:t>
        <a:bodyPr/>
        <a:lstStyle/>
        <a:p>
          <a:r>
            <a:rPr lang="en-US" sz="1200" b="1" dirty="0"/>
            <a:t>Children in fight/flight will need adult co-regulation</a:t>
          </a:r>
          <a:r>
            <a:rPr lang="en-US" sz="1200" dirty="0"/>
            <a:t>: pupils in a fight/flight state and, subsequently, high levels of arousal will find it hard to sit still or regulate their </a:t>
          </a:r>
          <a:r>
            <a:rPr lang="en-US" sz="1200" dirty="0" err="1"/>
            <a:t>behaviour</a:t>
          </a:r>
          <a:r>
            <a:rPr lang="en-US" sz="1200" dirty="0"/>
            <a:t>. They will need an adult to do this for them.</a:t>
          </a:r>
        </a:p>
      </dgm:t>
    </dgm:pt>
    <dgm:pt modelId="{8F27697D-10D0-4DF5-9273-B16B88466A27}" type="parTrans" cxnId="{549CFC73-1157-42D9-BA05-327AAA54CFCA}">
      <dgm:prSet/>
      <dgm:spPr/>
      <dgm:t>
        <a:bodyPr/>
        <a:lstStyle/>
        <a:p>
          <a:endParaRPr lang="en-US"/>
        </a:p>
      </dgm:t>
    </dgm:pt>
    <dgm:pt modelId="{8290F034-2323-4301-8DFE-8A874074A9B7}" type="sibTrans" cxnId="{549CFC73-1157-42D9-BA05-327AAA54CFCA}">
      <dgm:prSet/>
      <dgm:spPr/>
      <dgm:t>
        <a:bodyPr/>
        <a:lstStyle/>
        <a:p>
          <a:endParaRPr lang="en-US"/>
        </a:p>
      </dgm:t>
    </dgm:pt>
    <dgm:pt modelId="{19F664A7-01A9-4E5D-829B-BEC1B6D9B7D4}">
      <dgm:prSet/>
      <dgm:spPr/>
      <dgm:t>
        <a:bodyPr/>
        <a:lstStyle/>
        <a:p>
          <a:r>
            <a:rPr lang="en-US" dirty="0"/>
            <a:t>Do not use</a:t>
          </a:r>
        </a:p>
      </dgm:t>
    </dgm:pt>
    <dgm:pt modelId="{89431AA1-AE4E-4B83-96E5-1C34328E68CB}" type="parTrans" cxnId="{92342869-1DCB-4FB6-AB7C-D9CCB9E15A3A}">
      <dgm:prSet/>
      <dgm:spPr/>
      <dgm:t>
        <a:bodyPr/>
        <a:lstStyle/>
        <a:p>
          <a:endParaRPr lang="en-US"/>
        </a:p>
      </dgm:t>
    </dgm:pt>
    <dgm:pt modelId="{87143648-485A-4D09-8A61-7A1D61B5FF05}" type="sibTrans" cxnId="{92342869-1DCB-4FB6-AB7C-D9CCB9E15A3A}">
      <dgm:prSet/>
      <dgm:spPr/>
      <dgm:t>
        <a:bodyPr/>
        <a:lstStyle/>
        <a:p>
          <a:endParaRPr lang="en-US"/>
        </a:p>
      </dgm:t>
    </dgm:pt>
    <dgm:pt modelId="{4880E216-261F-42F4-93A5-DDDD8122D5FD}">
      <dgm:prSet custT="1"/>
      <dgm:spPr/>
      <dgm:t>
        <a:bodyPr/>
        <a:lstStyle/>
        <a:p>
          <a:r>
            <a:rPr lang="en-US" sz="1200" b="1" dirty="0"/>
            <a:t>Do not use </a:t>
          </a:r>
          <a:r>
            <a:rPr lang="en-US" sz="1200" b="1" dirty="0" err="1"/>
            <a:t>behavioural</a:t>
          </a:r>
          <a:r>
            <a:rPr lang="en-US" sz="1200" b="1" dirty="0"/>
            <a:t> approaches</a:t>
          </a:r>
          <a:r>
            <a:rPr lang="en-US" sz="1200" dirty="0"/>
            <a:t>: do not offer choices or use sanction-driven language when a child is dysregulated. </a:t>
          </a:r>
          <a:r>
            <a:rPr lang="en-US" sz="1200"/>
            <a:t>It </a:t>
          </a:r>
          <a:r>
            <a:rPr lang="en-US" sz="1200" dirty="0"/>
            <a:t>is not effective and can escalate a situation. </a:t>
          </a:r>
        </a:p>
      </dgm:t>
    </dgm:pt>
    <dgm:pt modelId="{DE58A5FF-1819-45D5-8231-FE6B43314EB1}" type="parTrans" cxnId="{52491C9F-C84B-408D-8F71-AB78A60644D7}">
      <dgm:prSet/>
      <dgm:spPr/>
      <dgm:t>
        <a:bodyPr/>
        <a:lstStyle/>
        <a:p>
          <a:endParaRPr lang="en-US"/>
        </a:p>
      </dgm:t>
    </dgm:pt>
    <dgm:pt modelId="{1540E054-A170-4A9E-B17A-54F667DE7BDB}" type="sibTrans" cxnId="{52491C9F-C84B-408D-8F71-AB78A60644D7}">
      <dgm:prSet/>
      <dgm:spPr/>
      <dgm:t>
        <a:bodyPr/>
        <a:lstStyle/>
        <a:p>
          <a:endParaRPr lang="en-US"/>
        </a:p>
      </dgm:t>
    </dgm:pt>
    <dgm:pt modelId="{F4026744-4F2C-4C01-9365-F61C6091DC45}" type="pres">
      <dgm:prSet presAssocID="{99FBE011-0BAE-4235-8E60-F2F228CD234C}" presName="Name0" presStyleCnt="0">
        <dgm:presLayoutVars>
          <dgm:dir/>
          <dgm:animLvl val="lvl"/>
          <dgm:resizeHandles val="exact"/>
        </dgm:presLayoutVars>
      </dgm:prSet>
      <dgm:spPr/>
    </dgm:pt>
    <dgm:pt modelId="{9DCE7566-F059-4CDA-B1BB-60E045F5AED1}" type="pres">
      <dgm:prSet presAssocID="{58F5E699-5CDA-450C-BD9E-EFC4A7262428}" presName="linNode" presStyleCnt="0"/>
      <dgm:spPr/>
    </dgm:pt>
    <dgm:pt modelId="{8F978C4E-2195-4474-BFD6-E826BF16DF40}" type="pres">
      <dgm:prSet presAssocID="{58F5E699-5CDA-450C-BD9E-EFC4A7262428}" presName="parentText" presStyleLbl="alignNode1" presStyleIdx="0" presStyleCnt="6">
        <dgm:presLayoutVars>
          <dgm:chMax val="1"/>
          <dgm:bulletEnabled/>
        </dgm:presLayoutVars>
      </dgm:prSet>
      <dgm:spPr/>
    </dgm:pt>
    <dgm:pt modelId="{74211669-B698-45A4-AD6B-E5DB92C51455}" type="pres">
      <dgm:prSet presAssocID="{58F5E699-5CDA-450C-BD9E-EFC4A7262428}" presName="descendantText" presStyleLbl="alignAccFollowNode1" presStyleIdx="0" presStyleCnt="6">
        <dgm:presLayoutVars>
          <dgm:bulletEnabled/>
        </dgm:presLayoutVars>
      </dgm:prSet>
      <dgm:spPr/>
    </dgm:pt>
    <dgm:pt modelId="{976E6EED-94E2-4486-9A27-609BA2227905}" type="pres">
      <dgm:prSet presAssocID="{7C899E74-9741-4684-90C9-7073AE6A0676}" presName="sp" presStyleCnt="0"/>
      <dgm:spPr/>
    </dgm:pt>
    <dgm:pt modelId="{FBAD79A8-BCDB-45FE-A33E-A975C8551421}" type="pres">
      <dgm:prSet presAssocID="{2A96E462-06EE-46D9-B207-633BF887BB28}" presName="linNode" presStyleCnt="0"/>
      <dgm:spPr/>
    </dgm:pt>
    <dgm:pt modelId="{9878B0A2-3FE8-4563-B550-71180C5273B4}" type="pres">
      <dgm:prSet presAssocID="{2A96E462-06EE-46D9-B207-633BF887BB28}" presName="parentText" presStyleLbl="alignNode1" presStyleIdx="1" presStyleCnt="6">
        <dgm:presLayoutVars>
          <dgm:chMax val="1"/>
          <dgm:bulletEnabled/>
        </dgm:presLayoutVars>
      </dgm:prSet>
      <dgm:spPr/>
    </dgm:pt>
    <dgm:pt modelId="{88BBFC3B-D4A8-4EF0-AC4D-54C373FCA764}" type="pres">
      <dgm:prSet presAssocID="{2A96E462-06EE-46D9-B207-633BF887BB28}" presName="descendantText" presStyleLbl="alignAccFollowNode1" presStyleIdx="1" presStyleCnt="6">
        <dgm:presLayoutVars>
          <dgm:bulletEnabled/>
        </dgm:presLayoutVars>
      </dgm:prSet>
      <dgm:spPr/>
    </dgm:pt>
    <dgm:pt modelId="{C1A9544C-55EF-43E3-B08F-10B5A3DCEB46}" type="pres">
      <dgm:prSet presAssocID="{E1869680-424C-4561-88C2-18704466244C}" presName="sp" presStyleCnt="0"/>
      <dgm:spPr/>
    </dgm:pt>
    <dgm:pt modelId="{02CCD084-12BB-47ED-8480-E9431BF57112}" type="pres">
      <dgm:prSet presAssocID="{78F06144-E401-4FED-BA6A-2E622D53584B}" presName="linNode" presStyleCnt="0"/>
      <dgm:spPr/>
    </dgm:pt>
    <dgm:pt modelId="{74CC94AB-978F-4358-8CA6-242DA7B2F99D}" type="pres">
      <dgm:prSet presAssocID="{78F06144-E401-4FED-BA6A-2E622D53584B}" presName="parentText" presStyleLbl="alignNode1" presStyleIdx="2" presStyleCnt="6">
        <dgm:presLayoutVars>
          <dgm:chMax val="1"/>
          <dgm:bulletEnabled/>
        </dgm:presLayoutVars>
      </dgm:prSet>
      <dgm:spPr/>
    </dgm:pt>
    <dgm:pt modelId="{125058BE-0784-4577-8612-9D973233AE0D}" type="pres">
      <dgm:prSet presAssocID="{78F06144-E401-4FED-BA6A-2E622D53584B}" presName="descendantText" presStyleLbl="alignAccFollowNode1" presStyleIdx="2" presStyleCnt="6">
        <dgm:presLayoutVars>
          <dgm:bulletEnabled/>
        </dgm:presLayoutVars>
      </dgm:prSet>
      <dgm:spPr/>
    </dgm:pt>
    <dgm:pt modelId="{F6C2548A-D03F-44D1-9B9B-4248F68A3D59}" type="pres">
      <dgm:prSet presAssocID="{DB681ADC-D5F9-43F4-ADC0-1328BE320941}" presName="sp" presStyleCnt="0"/>
      <dgm:spPr/>
    </dgm:pt>
    <dgm:pt modelId="{98D66F69-6477-4E05-BF61-3EFCE6433B38}" type="pres">
      <dgm:prSet presAssocID="{35F8598A-27C4-4A75-8A30-2149D482B986}" presName="linNode" presStyleCnt="0"/>
      <dgm:spPr/>
    </dgm:pt>
    <dgm:pt modelId="{13A65BAF-E3CC-4CCC-803A-431542A64551}" type="pres">
      <dgm:prSet presAssocID="{35F8598A-27C4-4A75-8A30-2149D482B986}" presName="parentText" presStyleLbl="alignNode1" presStyleIdx="3" presStyleCnt="6">
        <dgm:presLayoutVars>
          <dgm:chMax val="1"/>
          <dgm:bulletEnabled/>
        </dgm:presLayoutVars>
      </dgm:prSet>
      <dgm:spPr/>
    </dgm:pt>
    <dgm:pt modelId="{7707DC87-B30E-4F46-AC32-824C91907EA2}" type="pres">
      <dgm:prSet presAssocID="{35F8598A-27C4-4A75-8A30-2149D482B986}" presName="descendantText" presStyleLbl="alignAccFollowNode1" presStyleIdx="3" presStyleCnt="6">
        <dgm:presLayoutVars>
          <dgm:bulletEnabled/>
        </dgm:presLayoutVars>
      </dgm:prSet>
      <dgm:spPr/>
    </dgm:pt>
    <dgm:pt modelId="{A0610BE6-CEC5-442B-805C-BAF3DF09BCE2}" type="pres">
      <dgm:prSet presAssocID="{A28A8AA5-0AF9-48CA-9879-464DD13A3EAA}" presName="sp" presStyleCnt="0"/>
      <dgm:spPr/>
    </dgm:pt>
    <dgm:pt modelId="{503E7B94-8311-456F-9DF5-6BDE7C6A3DD4}" type="pres">
      <dgm:prSet presAssocID="{B13307EA-B157-4ABF-9181-01F49742081B}" presName="linNode" presStyleCnt="0"/>
      <dgm:spPr/>
    </dgm:pt>
    <dgm:pt modelId="{658F9233-AB9B-4961-BCD6-4CD535087F02}" type="pres">
      <dgm:prSet presAssocID="{B13307EA-B157-4ABF-9181-01F49742081B}" presName="parentText" presStyleLbl="alignNode1" presStyleIdx="4" presStyleCnt="6">
        <dgm:presLayoutVars>
          <dgm:chMax val="1"/>
          <dgm:bulletEnabled/>
        </dgm:presLayoutVars>
      </dgm:prSet>
      <dgm:spPr/>
    </dgm:pt>
    <dgm:pt modelId="{62E6A697-C4C0-4B1A-9CE8-0763B86768D7}" type="pres">
      <dgm:prSet presAssocID="{B13307EA-B157-4ABF-9181-01F49742081B}" presName="descendantText" presStyleLbl="alignAccFollowNode1" presStyleIdx="4" presStyleCnt="6">
        <dgm:presLayoutVars>
          <dgm:bulletEnabled/>
        </dgm:presLayoutVars>
      </dgm:prSet>
      <dgm:spPr/>
    </dgm:pt>
    <dgm:pt modelId="{AF1A6167-67A6-497C-AAE0-5EF98A8E3E4E}" type="pres">
      <dgm:prSet presAssocID="{D1C73A30-5901-4996-A637-CD2462318926}" presName="sp" presStyleCnt="0"/>
      <dgm:spPr/>
    </dgm:pt>
    <dgm:pt modelId="{E2DC89F2-E1F7-4866-8053-B74BF0D69BE6}" type="pres">
      <dgm:prSet presAssocID="{19F664A7-01A9-4E5D-829B-BEC1B6D9B7D4}" presName="linNode" presStyleCnt="0"/>
      <dgm:spPr/>
    </dgm:pt>
    <dgm:pt modelId="{1C3E2EE1-3ADC-43CA-AE60-58E1C3E9A0FD}" type="pres">
      <dgm:prSet presAssocID="{19F664A7-01A9-4E5D-829B-BEC1B6D9B7D4}" presName="parentText" presStyleLbl="alignNode1" presStyleIdx="5" presStyleCnt="6">
        <dgm:presLayoutVars>
          <dgm:chMax val="1"/>
          <dgm:bulletEnabled/>
        </dgm:presLayoutVars>
      </dgm:prSet>
      <dgm:spPr/>
    </dgm:pt>
    <dgm:pt modelId="{69BDF5AD-9906-4D37-BCF3-66205AAE5586}" type="pres">
      <dgm:prSet presAssocID="{19F664A7-01A9-4E5D-829B-BEC1B6D9B7D4}" presName="descendantText" presStyleLbl="alignAccFollowNode1" presStyleIdx="5" presStyleCnt="6">
        <dgm:presLayoutVars>
          <dgm:bulletEnabled/>
        </dgm:presLayoutVars>
      </dgm:prSet>
      <dgm:spPr/>
    </dgm:pt>
  </dgm:ptLst>
  <dgm:cxnLst>
    <dgm:cxn modelId="{F2CAFA08-4B99-4B6D-A3D4-2004756D2F27}" srcId="{99FBE011-0BAE-4235-8E60-F2F228CD234C}" destId="{35F8598A-27C4-4A75-8A30-2149D482B986}" srcOrd="3" destOrd="0" parTransId="{7900BB18-878A-4AC9-A571-C084C6726F60}" sibTransId="{A28A8AA5-0AF9-48CA-9879-464DD13A3EAA}"/>
    <dgm:cxn modelId="{B0D3071A-FC87-4283-99B8-6B29C1B146B4}" type="presOf" srcId="{2A96E462-06EE-46D9-B207-633BF887BB28}" destId="{9878B0A2-3FE8-4563-B550-71180C5273B4}" srcOrd="0" destOrd="0" presId="urn:microsoft.com/office/officeart/2016/7/layout/VerticalSolidActionList"/>
    <dgm:cxn modelId="{C2CA2A1C-0CEE-4C23-A8D4-5CBA896121B0}" type="presOf" srcId="{4880E216-261F-42F4-93A5-DDDD8122D5FD}" destId="{69BDF5AD-9906-4D37-BCF3-66205AAE5586}" srcOrd="0" destOrd="0" presId="urn:microsoft.com/office/officeart/2016/7/layout/VerticalSolidActionList"/>
    <dgm:cxn modelId="{2890261F-CB45-4FC3-BB91-47680780F41F}" srcId="{99FBE011-0BAE-4235-8E60-F2F228CD234C}" destId="{B13307EA-B157-4ABF-9181-01F49742081B}" srcOrd="4" destOrd="0" parTransId="{F76019DF-E0BE-4B5F-9C19-724CFC2F251E}" sibTransId="{D1C73A30-5901-4996-A637-CD2462318926}"/>
    <dgm:cxn modelId="{729CE739-5382-454A-B2C0-575295FB29E5}" srcId="{99FBE011-0BAE-4235-8E60-F2F228CD234C}" destId="{2A96E462-06EE-46D9-B207-633BF887BB28}" srcOrd="1" destOrd="0" parTransId="{BEC2F5C2-F1A8-4AED-98D8-1FBD690787B6}" sibTransId="{E1869680-424C-4561-88C2-18704466244C}"/>
    <dgm:cxn modelId="{4481DA3B-4AB0-4A89-B081-D1C9D8013328}" type="presOf" srcId="{78F06144-E401-4FED-BA6A-2E622D53584B}" destId="{74CC94AB-978F-4358-8CA6-242DA7B2F99D}" srcOrd="0" destOrd="0" presId="urn:microsoft.com/office/officeart/2016/7/layout/VerticalSolidActionList"/>
    <dgm:cxn modelId="{CE473C62-3974-479A-B4E2-281E34DE1EA5}" type="presOf" srcId="{58F5E699-5CDA-450C-BD9E-EFC4A7262428}" destId="{8F978C4E-2195-4474-BFD6-E826BF16DF40}" srcOrd="0" destOrd="0" presId="urn:microsoft.com/office/officeart/2016/7/layout/VerticalSolidActionList"/>
    <dgm:cxn modelId="{92342869-1DCB-4FB6-AB7C-D9CCB9E15A3A}" srcId="{99FBE011-0BAE-4235-8E60-F2F228CD234C}" destId="{19F664A7-01A9-4E5D-829B-BEC1B6D9B7D4}" srcOrd="5" destOrd="0" parTransId="{89431AA1-AE4E-4B83-96E5-1C34328E68CB}" sibTransId="{87143648-485A-4D09-8A61-7A1D61B5FF05}"/>
    <dgm:cxn modelId="{28019B69-D0E2-4C27-AE66-05329C5310F0}" srcId="{35F8598A-27C4-4A75-8A30-2149D482B986}" destId="{5B4E5185-93C3-48AE-AA7C-4D91230506A4}" srcOrd="0" destOrd="0" parTransId="{624D8EA4-BFBD-4ADB-B308-34F97B9969A5}" sibTransId="{CAA6C7D6-37EC-4566-9795-32E1D5A9EB99}"/>
    <dgm:cxn modelId="{BF660A6F-01A1-4D2A-B2BD-1C55F7A7B63B}" type="presOf" srcId="{35F8598A-27C4-4A75-8A30-2149D482B986}" destId="{13A65BAF-E3CC-4CCC-803A-431542A64551}" srcOrd="0" destOrd="0" presId="urn:microsoft.com/office/officeart/2016/7/layout/VerticalSolidActionList"/>
    <dgm:cxn modelId="{17FD4D71-0983-487F-8D60-D664F5DD74B4}" srcId="{99FBE011-0BAE-4235-8E60-F2F228CD234C}" destId="{78F06144-E401-4FED-BA6A-2E622D53584B}" srcOrd="2" destOrd="0" parTransId="{46F73099-5B7F-4AC3-8728-95A8C80E9194}" sibTransId="{DB681ADC-D5F9-43F4-ADC0-1328BE320941}"/>
    <dgm:cxn modelId="{52590C53-0329-4CF9-BB90-2A481D7638BD}" type="presOf" srcId="{B13307EA-B157-4ABF-9181-01F49742081B}" destId="{658F9233-AB9B-4961-BCD6-4CD535087F02}" srcOrd="0" destOrd="0" presId="urn:microsoft.com/office/officeart/2016/7/layout/VerticalSolidActionList"/>
    <dgm:cxn modelId="{549CFC73-1157-42D9-BA05-327AAA54CFCA}" srcId="{B13307EA-B157-4ABF-9181-01F49742081B}" destId="{3365ABDD-17A1-4CB0-8ABC-871E93060C93}" srcOrd="0" destOrd="0" parTransId="{8F27697D-10D0-4DF5-9273-B16B88466A27}" sibTransId="{8290F034-2323-4301-8DFE-8A874074A9B7}"/>
    <dgm:cxn modelId="{656CC77E-EB85-4201-AB6A-DE368B7739E0}" srcId="{78F06144-E401-4FED-BA6A-2E622D53584B}" destId="{0B77C92D-F254-42E8-8CE3-5989C97E2250}" srcOrd="0" destOrd="0" parTransId="{EAD1D4D3-6947-4DDE-9F2D-1BCAC89308F7}" sibTransId="{63EBAC02-D780-4956-8695-98A4EF168F33}"/>
    <dgm:cxn modelId="{4EE0CE87-746E-4A94-AD96-604BE9ADBD9F}" type="presOf" srcId="{3365ABDD-17A1-4CB0-8ABC-871E93060C93}" destId="{62E6A697-C4C0-4B1A-9CE8-0763B86768D7}" srcOrd="0" destOrd="0" presId="urn:microsoft.com/office/officeart/2016/7/layout/VerticalSolidActionList"/>
    <dgm:cxn modelId="{2EED6D95-CB95-4BF8-A57F-579994EE2CA0}" type="presOf" srcId="{19F664A7-01A9-4E5D-829B-BEC1B6D9B7D4}" destId="{1C3E2EE1-3ADC-43CA-AE60-58E1C3E9A0FD}" srcOrd="0" destOrd="0" presId="urn:microsoft.com/office/officeart/2016/7/layout/VerticalSolidActionList"/>
    <dgm:cxn modelId="{52491C9F-C84B-408D-8F71-AB78A60644D7}" srcId="{19F664A7-01A9-4E5D-829B-BEC1B6D9B7D4}" destId="{4880E216-261F-42F4-93A5-DDDD8122D5FD}" srcOrd="0" destOrd="0" parTransId="{DE58A5FF-1819-45D5-8231-FE6B43314EB1}" sibTransId="{1540E054-A170-4A9E-B17A-54F667DE7BDB}"/>
    <dgm:cxn modelId="{FFB4E8A3-9D6A-4857-838D-654394219F23}" type="presOf" srcId="{5B4E5185-93C3-48AE-AA7C-4D91230506A4}" destId="{7707DC87-B30E-4F46-AC32-824C91907EA2}" srcOrd="0" destOrd="0" presId="urn:microsoft.com/office/officeart/2016/7/layout/VerticalSolidActionList"/>
    <dgm:cxn modelId="{EDA7FFA7-EFF8-4208-92B6-3686D7A9F5D1}" type="presOf" srcId="{0B77C92D-F254-42E8-8CE3-5989C97E2250}" destId="{125058BE-0784-4577-8612-9D973233AE0D}" srcOrd="0" destOrd="0" presId="urn:microsoft.com/office/officeart/2016/7/layout/VerticalSolidActionList"/>
    <dgm:cxn modelId="{8FAE79AC-AB2D-4BCF-8641-5017BCB5041C}" type="presOf" srcId="{99FBE011-0BAE-4235-8E60-F2F228CD234C}" destId="{F4026744-4F2C-4C01-9365-F61C6091DC45}" srcOrd="0" destOrd="0" presId="urn:microsoft.com/office/officeart/2016/7/layout/VerticalSolidActionList"/>
    <dgm:cxn modelId="{33CEE5AE-B824-48E9-B67E-4B2C0F453F38}" type="presOf" srcId="{D63FEF7E-42AF-4EAD-B9BC-C971313BE97C}" destId="{74211669-B698-45A4-AD6B-E5DB92C51455}" srcOrd="0" destOrd="0" presId="urn:microsoft.com/office/officeart/2016/7/layout/VerticalSolidActionList"/>
    <dgm:cxn modelId="{582CCDB6-56D9-42F4-9740-EC27CF9CA230}" srcId="{58F5E699-5CDA-450C-BD9E-EFC4A7262428}" destId="{D63FEF7E-42AF-4EAD-B9BC-C971313BE97C}" srcOrd="0" destOrd="0" parTransId="{955B36BF-2665-4E54-935B-9C011D9F8A1D}" sibTransId="{10B8C827-7C5D-46C9-A833-16CDE6F20B1C}"/>
    <dgm:cxn modelId="{AFE7E7D3-940D-4485-9CE7-6228D43EE2B5}" type="presOf" srcId="{729B8BF9-5B98-4FDD-9E0B-4C303EFC64ED}" destId="{88BBFC3B-D4A8-4EF0-AC4D-54C373FCA764}" srcOrd="0" destOrd="0" presId="urn:microsoft.com/office/officeart/2016/7/layout/VerticalSolidActionList"/>
    <dgm:cxn modelId="{5FD3C8D6-3E31-4B6C-B54E-1976B2E0331A}" srcId="{99FBE011-0BAE-4235-8E60-F2F228CD234C}" destId="{58F5E699-5CDA-450C-BD9E-EFC4A7262428}" srcOrd="0" destOrd="0" parTransId="{A2657DFF-A708-4586-B706-EEDB35FE7754}" sibTransId="{7C899E74-9741-4684-90C9-7073AE6A0676}"/>
    <dgm:cxn modelId="{6E3AFAFD-D01B-4B26-8B1F-062D9DDFFD8A}" srcId="{2A96E462-06EE-46D9-B207-633BF887BB28}" destId="{729B8BF9-5B98-4FDD-9E0B-4C303EFC64ED}" srcOrd="0" destOrd="0" parTransId="{B764336E-AD6E-4D73-B67C-F6A85BC752AC}" sibTransId="{6FA1D7F4-B682-4F85-843E-D2889B4D8954}"/>
    <dgm:cxn modelId="{547C22BA-44A7-4F10-984D-DF6082FA39B6}" type="presParOf" srcId="{F4026744-4F2C-4C01-9365-F61C6091DC45}" destId="{9DCE7566-F059-4CDA-B1BB-60E045F5AED1}" srcOrd="0" destOrd="0" presId="urn:microsoft.com/office/officeart/2016/7/layout/VerticalSolidActionList"/>
    <dgm:cxn modelId="{5F46C463-6C35-4AD7-93B8-77D73FF872E2}" type="presParOf" srcId="{9DCE7566-F059-4CDA-B1BB-60E045F5AED1}" destId="{8F978C4E-2195-4474-BFD6-E826BF16DF40}" srcOrd="0" destOrd="0" presId="urn:microsoft.com/office/officeart/2016/7/layout/VerticalSolidActionList"/>
    <dgm:cxn modelId="{C8F39094-C841-484B-9492-D54EAE4ED939}" type="presParOf" srcId="{9DCE7566-F059-4CDA-B1BB-60E045F5AED1}" destId="{74211669-B698-45A4-AD6B-E5DB92C51455}" srcOrd="1" destOrd="0" presId="urn:microsoft.com/office/officeart/2016/7/layout/VerticalSolidActionList"/>
    <dgm:cxn modelId="{FDFEF412-02EA-4382-9D49-832D8BD78F5E}" type="presParOf" srcId="{F4026744-4F2C-4C01-9365-F61C6091DC45}" destId="{976E6EED-94E2-4486-9A27-609BA2227905}" srcOrd="1" destOrd="0" presId="urn:microsoft.com/office/officeart/2016/7/layout/VerticalSolidActionList"/>
    <dgm:cxn modelId="{E7E6DA34-4D47-49F9-9498-E26370452CA9}" type="presParOf" srcId="{F4026744-4F2C-4C01-9365-F61C6091DC45}" destId="{FBAD79A8-BCDB-45FE-A33E-A975C8551421}" srcOrd="2" destOrd="0" presId="urn:microsoft.com/office/officeart/2016/7/layout/VerticalSolidActionList"/>
    <dgm:cxn modelId="{0A14B1B1-FDA7-4899-B1AD-4968675E1E56}" type="presParOf" srcId="{FBAD79A8-BCDB-45FE-A33E-A975C8551421}" destId="{9878B0A2-3FE8-4563-B550-71180C5273B4}" srcOrd="0" destOrd="0" presId="urn:microsoft.com/office/officeart/2016/7/layout/VerticalSolidActionList"/>
    <dgm:cxn modelId="{94FC6E1F-98A1-45BF-A503-C9291F07F47E}" type="presParOf" srcId="{FBAD79A8-BCDB-45FE-A33E-A975C8551421}" destId="{88BBFC3B-D4A8-4EF0-AC4D-54C373FCA764}" srcOrd="1" destOrd="0" presId="urn:microsoft.com/office/officeart/2016/7/layout/VerticalSolidActionList"/>
    <dgm:cxn modelId="{5F7E0AA6-40F1-4298-B7FC-6A840DFE41B8}" type="presParOf" srcId="{F4026744-4F2C-4C01-9365-F61C6091DC45}" destId="{C1A9544C-55EF-43E3-B08F-10B5A3DCEB46}" srcOrd="3" destOrd="0" presId="urn:microsoft.com/office/officeart/2016/7/layout/VerticalSolidActionList"/>
    <dgm:cxn modelId="{E39D6322-6CBF-4CFD-8CEB-E31A92782463}" type="presParOf" srcId="{F4026744-4F2C-4C01-9365-F61C6091DC45}" destId="{02CCD084-12BB-47ED-8480-E9431BF57112}" srcOrd="4" destOrd="0" presId="urn:microsoft.com/office/officeart/2016/7/layout/VerticalSolidActionList"/>
    <dgm:cxn modelId="{9CC26314-9E1F-4F47-AB01-757D09795C6E}" type="presParOf" srcId="{02CCD084-12BB-47ED-8480-E9431BF57112}" destId="{74CC94AB-978F-4358-8CA6-242DA7B2F99D}" srcOrd="0" destOrd="0" presId="urn:microsoft.com/office/officeart/2016/7/layout/VerticalSolidActionList"/>
    <dgm:cxn modelId="{8ACE6C96-8DF8-44AD-B9BD-51F35F979E7D}" type="presParOf" srcId="{02CCD084-12BB-47ED-8480-E9431BF57112}" destId="{125058BE-0784-4577-8612-9D973233AE0D}" srcOrd="1" destOrd="0" presId="urn:microsoft.com/office/officeart/2016/7/layout/VerticalSolidActionList"/>
    <dgm:cxn modelId="{67ECAE09-3421-4A87-BD97-560EBE7E673C}" type="presParOf" srcId="{F4026744-4F2C-4C01-9365-F61C6091DC45}" destId="{F6C2548A-D03F-44D1-9B9B-4248F68A3D59}" srcOrd="5" destOrd="0" presId="urn:microsoft.com/office/officeart/2016/7/layout/VerticalSolidActionList"/>
    <dgm:cxn modelId="{28A609E7-191E-4A51-A70D-41B72F684777}" type="presParOf" srcId="{F4026744-4F2C-4C01-9365-F61C6091DC45}" destId="{98D66F69-6477-4E05-BF61-3EFCE6433B38}" srcOrd="6" destOrd="0" presId="urn:microsoft.com/office/officeart/2016/7/layout/VerticalSolidActionList"/>
    <dgm:cxn modelId="{7C70DDCA-FA0E-41F5-A3A2-1B28B626F034}" type="presParOf" srcId="{98D66F69-6477-4E05-BF61-3EFCE6433B38}" destId="{13A65BAF-E3CC-4CCC-803A-431542A64551}" srcOrd="0" destOrd="0" presId="urn:microsoft.com/office/officeart/2016/7/layout/VerticalSolidActionList"/>
    <dgm:cxn modelId="{F9A91CB3-5003-4238-AC6B-C38C0461336E}" type="presParOf" srcId="{98D66F69-6477-4E05-BF61-3EFCE6433B38}" destId="{7707DC87-B30E-4F46-AC32-824C91907EA2}" srcOrd="1" destOrd="0" presId="urn:microsoft.com/office/officeart/2016/7/layout/VerticalSolidActionList"/>
    <dgm:cxn modelId="{9BE0DE91-5CDB-4272-B516-25C0697BCAD0}" type="presParOf" srcId="{F4026744-4F2C-4C01-9365-F61C6091DC45}" destId="{A0610BE6-CEC5-442B-805C-BAF3DF09BCE2}" srcOrd="7" destOrd="0" presId="urn:microsoft.com/office/officeart/2016/7/layout/VerticalSolidActionList"/>
    <dgm:cxn modelId="{7363975D-15B9-434C-B26B-47B580812F28}" type="presParOf" srcId="{F4026744-4F2C-4C01-9365-F61C6091DC45}" destId="{503E7B94-8311-456F-9DF5-6BDE7C6A3DD4}" srcOrd="8" destOrd="0" presId="urn:microsoft.com/office/officeart/2016/7/layout/VerticalSolidActionList"/>
    <dgm:cxn modelId="{A326CED9-3D95-457B-AFC2-9A3C661C76E4}" type="presParOf" srcId="{503E7B94-8311-456F-9DF5-6BDE7C6A3DD4}" destId="{658F9233-AB9B-4961-BCD6-4CD535087F02}" srcOrd="0" destOrd="0" presId="urn:microsoft.com/office/officeart/2016/7/layout/VerticalSolidActionList"/>
    <dgm:cxn modelId="{03090B8A-ADF5-4E68-8796-E1F07C1E19E4}" type="presParOf" srcId="{503E7B94-8311-456F-9DF5-6BDE7C6A3DD4}" destId="{62E6A697-C4C0-4B1A-9CE8-0763B86768D7}" srcOrd="1" destOrd="0" presId="urn:microsoft.com/office/officeart/2016/7/layout/VerticalSolidActionList"/>
    <dgm:cxn modelId="{773B0821-3E5F-4DD1-8BBC-BE7EC1F66D44}" type="presParOf" srcId="{F4026744-4F2C-4C01-9365-F61C6091DC45}" destId="{AF1A6167-67A6-497C-AAE0-5EF98A8E3E4E}" srcOrd="9" destOrd="0" presId="urn:microsoft.com/office/officeart/2016/7/layout/VerticalSolidActionList"/>
    <dgm:cxn modelId="{9A7DBA02-E473-4240-BFB2-549C32B6DE07}" type="presParOf" srcId="{F4026744-4F2C-4C01-9365-F61C6091DC45}" destId="{E2DC89F2-E1F7-4866-8053-B74BF0D69BE6}" srcOrd="10" destOrd="0" presId="urn:microsoft.com/office/officeart/2016/7/layout/VerticalSolidActionList"/>
    <dgm:cxn modelId="{FDC34284-FC73-40DD-81D6-217D9D072636}" type="presParOf" srcId="{E2DC89F2-E1F7-4866-8053-B74BF0D69BE6}" destId="{1C3E2EE1-3ADC-43CA-AE60-58E1C3E9A0FD}" srcOrd="0" destOrd="0" presId="urn:microsoft.com/office/officeart/2016/7/layout/VerticalSolidActionList"/>
    <dgm:cxn modelId="{546AF8E1-D983-4DF3-B52A-42D02B910082}" type="presParOf" srcId="{E2DC89F2-E1F7-4866-8053-B74BF0D69BE6}" destId="{69BDF5AD-9906-4D37-BCF3-66205AAE5586}"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11669-B698-45A4-AD6B-E5DB92C51455}">
      <dsp:nvSpPr>
        <dsp:cNvPr id="0" name=""/>
        <dsp:cNvSpPr/>
      </dsp:nvSpPr>
      <dsp:spPr>
        <a:xfrm>
          <a:off x="2238102" y="449"/>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Identify the feelings in the body</a:t>
          </a:r>
          <a:r>
            <a:rPr lang="en-US" sz="1200" kern="1200" dirty="0"/>
            <a:t>: help the child/young person identify their feelings. You may need to do some body awareness activities. Social and emotional aspects of learning (SEAL) resources have useful ways to do it.</a:t>
          </a:r>
        </a:p>
      </dsp:txBody>
      <dsp:txXfrm>
        <a:off x="2238102" y="449"/>
        <a:ext cx="8952411" cy="584811"/>
      </dsp:txXfrm>
    </dsp:sp>
    <dsp:sp modelId="{8F978C4E-2195-4474-BFD6-E826BF16DF40}">
      <dsp:nvSpPr>
        <dsp:cNvPr id="0" name=""/>
        <dsp:cNvSpPr/>
      </dsp:nvSpPr>
      <dsp:spPr>
        <a:xfrm>
          <a:off x="0" y="449"/>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Identify</a:t>
          </a:r>
        </a:p>
      </dsp:txBody>
      <dsp:txXfrm>
        <a:off x="0" y="449"/>
        <a:ext cx="2238102" cy="584811"/>
      </dsp:txXfrm>
    </dsp:sp>
    <dsp:sp modelId="{88BBFC3B-D4A8-4EF0-AC4D-54C373FCA764}">
      <dsp:nvSpPr>
        <dsp:cNvPr id="0" name=""/>
        <dsp:cNvSpPr/>
      </dsp:nvSpPr>
      <dsp:spPr>
        <a:xfrm>
          <a:off x="2238102" y="620350"/>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Teach them feeling words</a:t>
          </a:r>
          <a:r>
            <a:rPr lang="en-US" sz="1200" kern="1200" dirty="0"/>
            <a:t>: the child/young person will need to develop a feelings vocabulary. You can do this by labelling the feelings for the child/young person and then carrying out emotional literacy work around identifying feelings.</a:t>
          </a:r>
        </a:p>
      </dsp:txBody>
      <dsp:txXfrm>
        <a:off x="2238102" y="620350"/>
        <a:ext cx="8952411" cy="584811"/>
      </dsp:txXfrm>
    </dsp:sp>
    <dsp:sp modelId="{9878B0A2-3FE8-4563-B550-71180C5273B4}">
      <dsp:nvSpPr>
        <dsp:cNvPr id="0" name=""/>
        <dsp:cNvSpPr/>
      </dsp:nvSpPr>
      <dsp:spPr>
        <a:xfrm>
          <a:off x="0" y="620350"/>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Teach</a:t>
          </a:r>
        </a:p>
      </dsp:txBody>
      <dsp:txXfrm>
        <a:off x="0" y="620350"/>
        <a:ext cx="2238102" cy="584811"/>
      </dsp:txXfrm>
    </dsp:sp>
    <dsp:sp modelId="{125058BE-0784-4577-8612-9D973233AE0D}">
      <dsp:nvSpPr>
        <dsp:cNvPr id="0" name=""/>
        <dsp:cNvSpPr/>
      </dsp:nvSpPr>
      <dsp:spPr>
        <a:xfrm>
          <a:off x="2238102" y="1240250"/>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Wonder aloud using empathic commentary</a:t>
          </a:r>
          <a:r>
            <a:rPr lang="en-US" sz="1200" kern="1200" dirty="0"/>
            <a:t>: adults provide a commentary for the children/young people and wonder aloud (“I think you may be feeling </a:t>
          </a:r>
          <a:r>
            <a:rPr lang="en-US" sz="1200" kern="1200"/>
            <a:t>like this … as I noticed …”)</a:t>
          </a:r>
          <a:endParaRPr lang="en-US" sz="1200" kern="1200" dirty="0"/>
        </a:p>
      </dsp:txBody>
      <dsp:txXfrm>
        <a:off x="2238102" y="1240250"/>
        <a:ext cx="8952411" cy="584811"/>
      </dsp:txXfrm>
    </dsp:sp>
    <dsp:sp modelId="{74CC94AB-978F-4358-8CA6-242DA7B2F99D}">
      <dsp:nvSpPr>
        <dsp:cNvPr id="0" name=""/>
        <dsp:cNvSpPr/>
      </dsp:nvSpPr>
      <dsp:spPr>
        <a:xfrm>
          <a:off x="0" y="1240250"/>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Wonder</a:t>
          </a:r>
        </a:p>
      </dsp:txBody>
      <dsp:txXfrm>
        <a:off x="0" y="1240250"/>
        <a:ext cx="2238102" cy="584811"/>
      </dsp:txXfrm>
    </dsp:sp>
    <dsp:sp modelId="{7707DC87-B30E-4F46-AC32-824C91907EA2}">
      <dsp:nvSpPr>
        <dsp:cNvPr id="0" name=""/>
        <dsp:cNvSpPr/>
      </dsp:nvSpPr>
      <dsp:spPr>
        <a:xfrm>
          <a:off x="2238102" y="1860150"/>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Develop </a:t>
          </a:r>
          <a:r>
            <a:rPr lang="en-US" sz="1200" b="1" kern="1200"/>
            <a:t>self-awareness</a:t>
          </a:r>
          <a:r>
            <a:rPr lang="en-US" sz="1200" kern="1200"/>
            <a:t>: teach </a:t>
          </a:r>
          <a:r>
            <a:rPr lang="en-US" sz="1200" kern="1200" dirty="0"/>
            <a:t>children to differentiate </a:t>
          </a:r>
          <a:r>
            <a:rPr lang="en-US" sz="1200" kern="1200" dirty="0" err="1"/>
            <a:t>behaviours</a:t>
          </a:r>
          <a:r>
            <a:rPr lang="en-US" sz="1200" kern="1200" dirty="0"/>
            <a:t>, thoughts and feelings.</a:t>
          </a:r>
        </a:p>
      </dsp:txBody>
      <dsp:txXfrm>
        <a:off x="2238102" y="1860150"/>
        <a:ext cx="8952411" cy="584811"/>
      </dsp:txXfrm>
    </dsp:sp>
    <dsp:sp modelId="{13A65BAF-E3CC-4CCC-803A-431542A64551}">
      <dsp:nvSpPr>
        <dsp:cNvPr id="0" name=""/>
        <dsp:cNvSpPr/>
      </dsp:nvSpPr>
      <dsp:spPr>
        <a:xfrm>
          <a:off x="0" y="1860150"/>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Develop</a:t>
          </a:r>
        </a:p>
      </dsp:txBody>
      <dsp:txXfrm>
        <a:off x="0" y="1860150"/>
        <a:ext cx="2238102" cy="584811"/>
      </dsp:txXfrm>
    </dsp:sp>
    <dsp:sp modelId="{62E6A697-C4C0-4B1A-9CE8-0763B86768D7}">
      <dsp:nvSpPr>
        <dsp:cNvPr id="0" name=""/>
        <dsp:cNvSpPr/>
      </dsp:nvSpPr>
      <dsp:spPr>
        <a:xfrm>
          <a:off x="2238102" y="2480050"/>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Children in fight/flight will need adult co-regulation</a:t>
          </a:r>
          <a:r>
            <a:rPr lang="en-US" sz="1200" kern="1200" dirty="0"/>
            <a:t>: pupils in a fight/flight state and, subsequently, high levels of arousal will find it hard to sit still or regulate their </a:t>
          </a:r>
          <a:r>
            <a:rPr lang="en-US" sz="1200" kern="1200" dirty="0" err="1"/>
            <a:t>behaviour</a:t>
          </a:r>
          <a:r>
            <a:rPr lang="en-US" sz="1200" kern="1200" dirty="0"/>
            <a:t>. They will need an adult to do this for them.</a:t>
          </a:r>
        </a:p>
      </dsp:txBody>
      <dsp:txXfrm>
        <a:off x="2238102" y="2480050"/>
        <a:ext cx="8952411" cy="584811"/>
      </dsp:txXfrm>
    </dsp:sp>
    <dsp:sp modelId="{658F9233-AB9B-4961-BCD6-4CD535087F02}">
      <dsp:nvSpPr>
        <dsp:cNvPr id="0" name=""/>
        <dsp:cNvSpPr/>
      </dsp:nvSpPr>
      <dsp:spPr>
        <a:xfrm>
          <a:off x="0" y="2480050"/>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Need</a:t>
          </a:r>
        </a:p>
      </dsp:txBody>
      <dsp:txXfrm>
        <a:off x="0" y="2480050"/>
        <a:ext cx="2238102" cy="584811"/>
      </dsp:txXfrm>
    </dsp:sp>
    <dsp:sp modelId="{69BDF5AD-9906-4D37-BCF3-66205AAE5586}">
      <dsp:nvSpPr>
        <dsp:cNvPr id="0" name=""/>
        <dsp:cNvSpPr/>
      </dsp:nvSpPr>
      <dsp:spPr>
        <a:xfrm>
          <a:off x="2238102" y="3099950"/>
          <a:ext cx="8952411" cy="584811"/>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02" tIns="148542" rIns="173702" bIns="148542" numCol="1" spcCol="1270" anchor="ctr" anchorCtr="0">
          <a:noAutofit/>
        </a:bodyPr>
        <a:lstStyle/>
        <a:p>
          <a:pPr marL="0" lvl="0" indent="0" algn="l" defTabSz="533400">
            <a:lnSpc>
              <a:spcPct val="90000"/>
            </a:lnSpc>
            <a:spcBef>
              <a:spcPct val="0"/>
            </a:spcBef>
            <a:spcAft>
              <a:spcPct val="35000"/>
            </a:spcAft>
            <a:buNone/>
          </a:pPr>
          <a:r>
            <a:rPr lang="en-US" sz="1200" b="1" kern="1200" dirty="0"/>
            <a:t>Do not use </a:t>
          </a:r>
          <a:r>
            <a:rPr lang="en-US" sz="1200" b="1" kern="1200" dirty="0" err="1"/>
            <a:t>behavioural</a:t>
          </a:r>
          <a:r>
            <a:rPr lang="en-US" sz="1200" b="1" kern="1200" dirty="0"/>
            <a:t> approaches</a:t>
          </a:r>
          <a:r>
            <a:rPr lang="en-US" sz="1200" kern="1200" dirty="0"/>
            <a:t>: do not offer choices or use sanction-driven language when a child is dysregulated. </a:t>
          </a:r>
          <a:r>
            <a:rPr lang="en-US" sz="1200" kern="1200"/>
            <a:t>It </a:t>
          </a:r>
          <a:r>
            <a:rPr lang="en-US" sz="1200" kern="1200" dirty="0"/>
            <a:t>is not effective and can escalate a situation. </a:t>
          </a:r>
        </a:p>
      </dsp:txBody>
      <dsp:txXfrm>
        <a:off x="2238102" y="3099950"/>
        <a:ext cx="8952411" cy="584811"/>
      </dsp:txXfrm>
    </dsp:sp>
    <dsp:sp modelId="{1C3E2EE1-3ADC-43CA-AE60-58E1C3E9A0FD}">
      <dsp:nvSpPr>
        <dsp:cNvPr id="0" name=""/>
        <dsp:cNvSpPr/>
      </dsp:nvSpPr>
      <dsp:spPr>
        <a:xfrm>
          <a:off x="0" y="3099950"/>
          <a:ext cx="2238102" cy="584811"/>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8433" tIns="57766" rIns="118433" bIns="57766" numCol="1" spcCol="1270" anchor="ctr" anchorCtr="0">
          <a:noAutofit/>
        </a:bodyPr>
        <a:lstStyle/>
        <a:p>
          <a:pPr marL="0" lvl="0" indent="0" algn="ctr" defTabSz="1244600">
            <a:lnSpc>
              <a:spcPct val="90000"/>
            </a:lnSpc>
            <a:spcBef>
              <a:spcPct val="0"/>
            </a:spcBef>
            <a:spcAft>
              <a:spcPct val="35000"/>
            </a:spcAft>
            <a:buNone/>
          </a:pPr>
          <a:r>
            <a:rPr lang="en-US" sz="2800" kern="1200" dirty="0"/>
            <a:t>Do not use</a:t>
          </a:r>
        </a:p>
      </dsp:txBody>
      <dsp:txXfrm>
        <a:off x="0" y="3099950"/>
        <a:ext cx="2238102" cy="58481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539" y="-190266"/>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Designated Teacher Network Meetings –Autumn Term</a:t>
            </a:r>
          </a:p>
        </p:txBody>
      </p:sp>
      <p:sp>
        <p:nvSpPr>
          <p:cNvPr id="3" name="Content Placeholder 2"/>
          <p:cNvSpPr>
            <a:spLocks noGrp="1"/>
          </p:cNvSpPr>
          <p:nvPr>
            <p:ph idx="1"/>
          </p:nvPr>
        </p:nvSpPr>
        <p:spPr>
          <a:xfrm>
            <a:off x="609600" y="1916832"/>
            <a:ext cx="109728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794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493"/>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0898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1546"/>
            <a:ext cx="8174699"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139707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descr="An organic corner shape">
            <a:extLst>
              <a:ext uri="{FF2B5EF4-FFF2-40B4-BE49-F238E27FC236}">
                <a16:creationId xmlns:a16="http://schemas.microsoft.com/office/drawing/2014/main" id="{2B6A77EB-ADF3-B711-48E8-54F5606563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flipH="1">
            <a:off x="1" y="-7115"/>
            <a:ext cx="11708296" cy="2621105"/>
          </a:xfrm>
          <a:prstGeom prst="rect">
            <a:avLst/>
          </a:prstGeom>
        </p:spPr>
      </p:pic>
      <p:sp>
        <p:nvSpPr>
          <p:cNvPr id="2" name="Title Placeholder 1"/>
          <p:cNvSpPr>
            <a:spLocks noGrp="1"/>
          </p:cNvSpPr>
          <p:nvPr>
            <p:ph type="title"/>
          </p:nvPr>
        </p:nvSpPr>
        <p:spPr>
          <a:xfrm>
            <a:off x="156331" y="-188139"/>
            <a:ext cx="8174699" cy="118205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916833"/>
            <a:ext cx="109728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E348ED3A-A34A-169A-6A3A-3A868C6A7CD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85635" b="59345"/>
          <a:stretch/>
        </p:blipFill>
        <p:spPr>
          <a:xfrm>
            <a:off x="10529003" y="5148470"/>
            <a:ext cx="1662997" cy="1712545"/>
          </a:xfrm>
          <a:prstGeom prst="rect">
            <a:avLst/>
          </a:prstGeom>
          <a:noFill/>
          <a:ln>
            <a:noFill/>
          </a:ln>
        </p:spPr>
      </p:pic>
      <p:sp>
        <p:nvSpPr>
          <p:cNvPr id="11" name="Slide Number Placeholder 10">
            <a:extLst>
              <a:ext uri="{FF2B5EF4-FFF2-40B4-BE49-F238E27FC236}">
                <a16:creationId xmlns:a16="http://schemas.microsoft.com/office/drawing/2014/main" id="{C949FE25-58E7-3F23-A288-B2F844D16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0BA64-F63F-4BE1-98B3-72ECFD6674FD}" type="slidenum">
              <a:rPr lang="en-GB" smtClean="0"/>
              <a:t>‹#›</a:t>
            </a:fld>
            <a:endParaRPr lang="en-GB"/>
          </a:p>
        </p:txBody>
      </p:sp>
    </p:spTree>
    <p:extLst>
      <p:ext uri="{BB962C8B-B14F-4D97-AF65-F5344CB8AC3E}">
        <p14:creationId xmlns:p14="http://schemas.microsoft.com/office/powerpoint/2010/main" val="1845615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377"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hyperlink" Target="https://www.youtube.com/watch?v=Kx7PCzg0CG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atlwell.com/blog/grounding-with-children#:~:text=The%205%20sense%20grounding%20technique,to%20do%20with%20your%20children." TargetMode="External"/><Relationship Id="rId3" Type="http://schemas.openxmlformats.org/officeDocument/2006/relationships/slideLayout" Target="../slideLayouts/slideLayout1.xml"/><Relationship Id="rId7" Type="http://schemas.openxmlformats.org/officeDocument/2006/relationships/hyperlink" Target="https://accesstoeducation.birmingham.gov.uk/wp-content/uploads/2020/05/Autism-Education-Trust-Sensory-Assessment-Checklist.pdf"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ncse.ie/wp-content/uploads/2021/10/NCSE-Sensory-Spaces-in-Schools-2021.pdf" TargetMode="External"/><Relationship Id="rId5" Type="http://schemas.openxmlformats.org/officeDocument/2006/relationships/hyperlink" Target="https://resources.leicestershire.gov.uk/sites/resource/files/field/pdf/2017/9/21/Sensory-processing-pack-for-schools-KS1-4.pdf" TargetMode="External"/><Relationship Id="rId4" Type="http://schemas.openxmlformats.org/officeDocument/2006/relationships/hyperlink" Target="https://education.gov.scot/media/i3nm5bkt/sensory-audit-tool-for-environments.pdf"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board and yellow chairs in a classroom">
            <a:extLst>
              <a:ext uri="{FF2B5EF4-FFF2-40B4-BE49-F238E27FC236}">
                <a16:creationId xmlns:a16="http://schemas.microsoft.com/office/drawing/2014/main" id="{18D0558D-A70E-3ED3-F96A-AD71142CBD6A}"/>
              </a:ext>
            </a:extLst>
          </p:cNvPr>
          <p:cNvPicPr>
            <a:picLocks noChangeAspect="1"/>
          </p:cNvPicPr>
          <p:nvPr/>
        </p:nvPicPr>
        <p:blipFill rotWithShape="1">
          <a:blip r:embed="rId4">
            <a:extLst>
              <a:ext uri="{28A0092B-C50C-407E-A947-70E740481C1C}">
                <a14:useLocalDpi xmlns:a14="http://schemas.microsoft.com/office/drawing/2010/main" val="0"/>
              </a:ext>
            </a:extLst>
          </a:blip>
          <a:srcRect l="8519" t="-175" r="8519" b="9122"/>
          <a:stretch/>
        </p:blipFill>
        <p:spPr>
          <a:xfrm>
            <a:off x="0" y="-13195"/>
            <a:ext cx="12192000" cy="6871195"/>
          </a:xfrm>
          <a:prstGeom prst="rect">
            <a:avLst/>
          </a:prstGeom>
        </p:spPr>
      </p:pic>
      <p:pic>
        <p:nvPicPr>
          <p:cNvPr id="21" name="Graphic 20" descr="An organic corner shape">
            <a:extLst>
              <a:ext uri="{FF2B5EF4-FFF2-40B4-BE49-F238E27FC236}">
                <a16:creationId xmlns:a16="http://schemas.microsoft.com/office/drawing/2014/main" id="{5F8B2A5C-CA41-10CE-0737-D27D0BF0C7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57" y="2970756"/>
            <a:ext cx="13973020" cy="3887244"/>
          </a:xfrm>
          <a:prstGeom prst="rect">
            <a:avLst/>
          </a:prstGeom>
        </p:spPr>
      </p:pic>
      <p:sp>
        <p:nvSpPr>
          <p:cNvPr id="5" name="Subtitle 2">
            <a:extLst>
              <a:ext uri="{FF2B5EF4-FFF2-40B4-BE49-F238E27FC236}">
                <a16:creationId xmlns:a16="http://schemas.microsoft.com/office/drawing/2014/main" id="{FD106331-78FC-71D0-FC25-6F3CC79C0CAE}"/>
              </a:ext>
            </a:extLst>
          </p:cNvPr>
          <p:cNvSpPr txBox="1">
            <a:spLocks/>
          </p:cNvSpPr>
          <p:nvPr/>
        </p:nvSpPr>
        <p:spPr>
          <a:xfrm>
            <a:off x="2937621" y="1669753"/>
            <a:ext cx="6292104" cy="2283185"/>
          </a:xfrm>
          <a:prstGeom prst="rect">
            <a:avLst/>
          </a:prstGeom>
        </p:spPr>
        <p:txBody>
          <a:bodyPr vert="horz" lIns="132080" tIns="66040" rIns="132080" bIns="66040" rtlCol="0" anchor="t">
            <a:normAutofit fontScale="4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kumimoji="0" lang="en-GB" sz="9300" b="1" i="0" u="none" strike="noStrike" kern="1200" cap="none" spc="0" normalizeH="0" baseline="0" noProof="0" dirty="0">
                <a:ln>
                  <a:noFill/>
                </a:ln>
                <a:solidFill>
                  <a:srgbClr val="FF8000"/>
                </a:solidFill>
                <a:effectLst/>
                <a:uLnTx/>
                <a:uFillTx/>
                <a:latin typeface="Arial"/>
                <a:ea typeface="+mn-ea"/>
                <a:cs typeface="+mn-cs"/>
              </a:rPr>
              <a:t>PEP toolkit</a:t>
            </a:r>
            <a:r>
              <a:rPr kumimoji="0" lang="en-GB" sz="9300" b="1" i="0" u="none" strike="noStrike" kern="1200" cap="none" spc="0" normalizeH="0" baseline="0" noProof="0">
                <a:ln>
                  <a:noFill/>
                </a:ln>
                <a:solidFill>
                  <a:srgbClr val="FF8000"/>
                </a:solidFill>
                <a:effectLst/>
                <a:uLnTx/>
                <a:uFillTx/>
                <a:latin typeface="Arial"/>
                <a:ea typeface="+mn-ea"/>
                <a:cs typeface="+mn-cs"/>
              </a:rPr>
              <a:t>: emotional </a:t>
            </a:r>
            <a:r>
              <a:rPr kumimoji="0" lang="en-GB" sz="9300" b="1" i="0" u="none" strike="noStrike" kern="1200" cap="none" spc="0" normalizeH="0" baseline="0" noProof="0" dirty="0">
                <a:ln>
                  <a:noFill/>
                </a:ln>
                <a:solidFill>
                  <a:srgbClr val="FF8000"/>
                </a:solidFill>
                <a:effectLst/>
                <a:uLnTx/>
                <a:uFillTx/>
                <a:latin typeface="Arial"/>
                <a:ea typeface="+mn-ea"/>
                <a:cs typeface="+mn-cs"/>
              </a:rPr>
              <a:t>and </a:t>
            </a:r>
            <a:r>
              <a:rPr kumimoji="0" lang="en-GB" sz="9300" b="1" i="0" u="none" strike="noStrike" kern="1200" cap="none" spc="0" normalizeH="0" baseline="0" noProof="0">
                <a:ln>
                  <a:noFill/>
                </a:ln>
                <a:solidFill>
                  <a:srgbClr val="FF8000"/>
                </a:solidFill>
                <a:effectLst/>
                <a:uLnTx/>
                <a:uFillTx/>
                <a:latin typeface="Arial"/>
                <a:ea typeface="+mn-ea"/>
                <a:cs typeface="+mn-cs"/>
              </a:rPr>
              <a:t>behavioural </a:t>
            </a:r>
            <a:r>
              <a:rPr kumimoji="0" lang="en-GB" sz="9300" b="1" i="0" u="none" strike="noStrike" kern="1200" cap="none" spc="0" normalizeH="0" baseline="0" noProof="0" dirty="0">
                <a:ln>
                  <a:noFill/>
                </a:ln>
                <a:solidFill>
                  <a:srgbClr val="FF8000"/>
                </a:solidFill>
                <a:effectLst/>
                <a:uLnTx/>
                <a:uFillTx/>
                <a:latin typeface="Arial"/>
                <a:ea typeface="+mn-ea"/>
                <a:cs typeface="+mn-cs"/>
              </a:rPr>
              <a:t>r</a:t>
            </a:r>
            <a:r>
              <a:rPr kumimoji="0" lang="en-GB" sz="9300" b="1" i="0" u="none" strike="noStrike" kern="1200" cap="none" spc="0" normalizeH="0" baseline="0" noProof="0">
                <a:ln>
                  <a:noFill/>
                </a:ln>
                <a:solidFill>
                  <a:srgbClr val="FF8000"/>
                </a:solidFill>
                <a:effectLst/>
                <a:uLnTx/>
                <a:uFillTx/>
                <a:latin typeface="Arial"/>
                <a:ea typeface="+mn-ea"/>
                <a:cs typeface="+mn-cs"/>
              </a:rPr>
              <a:t>egulation</a:t>
            </a:r>
            <a:endParaRPr lang="en-GB" sz="9300" b="1" dirty="0">
              <a:solidFill>
                <a:schemeClr val="accent6">
                  <a:lumMod val="75000"/>
                </a:schemeClr>
              </a:solidFil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8600" b="1" i="0" u="none" strike="noStrike" kern="1200" cap="none" spc="0" normalizeH="0" baseline="0" noProof="0" dirty="0">
              <a:ln>
                <a:noFill/>
              </a:ln>
              <a:solidFill>
                <a:srgbClr val="FF8000"/>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889" b="0" i="0" u="none" strike="noStrike" kern="1200" cap="none" spc="0" normalizeH="0" baseline="0" noProof="0" dirty="0">
              <a:ln>
                <a:noFill/>
              </a:ln>
              <a:solidFill>
                <a:srgbClr val="FF8000"/>
              </a:solidFill>
              <a:effectLst/>
              <a:uLnTx/>
              <a:uFillTx/>
              <a:latin typeface="Calibri" panose="020F0502020204030204"/>
              <a:ea typeface="+mn-ea"/>
              <a:cs typeface="+mn-cs"/>
            </a:endParaRPr>
          </a:p>
        </p:txBody>
      </p:sp>
      <p:pic>
        <p:nvPicPr>
          <p:cNvPr id="6" name="Picture 2" descr="Hampshire County Council">
            <a:extLst>
              <a:ext uri="{FF2B5EF4-FFF2-40B4-BE49-F238E27FC236}">
                <a16:creationId xmlns:a16="http://schemas.microsoft.com/office/drawing/2014/main" id="{47EC7FC4-330B-7478-3CC3-BC19012A5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49" y="233155"/>
            <a:ext cx="1843715" cy="4839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A89773B-59B8-0218-77D1-BA2F73CB9454}"/>
              </a:ext>
            </a:extLst>
          </p:cNvPr>
          <p:cNvGrpSpPr/>
          <p:nvPr/>
        </p:nvGrpSpPr>
        <p:grpSpPr>
          <a:xfrm>
            <a:off x="8781584" y="3370554"/>
            <a:ext cx="2057400" cy="2057400"/>
            <a:chOff x="7347886" y="26994"/>
            <a:chExt cx="1806421" cy="1654925"/>
          </a:xfrm>
        </p:grpSpPr>
        <p:sp>
          <p:nvSpPr>
            <p:cNvPr id="10" name="Teardrop 9">
              <a:extLst>
                <a:ext uri="{FF2B5EF4-FFF2-40B4-BE49-F238E27FC236}">
                  <a16:creationId xmlns:a16="http://schemas.microsoft.com/office/drawing/2014/main" id="{A0ADA8AF-A644-F663-A877-9772F460F456}"/>
                </a:ext>
              </a:extLst>
            </p:cNvPr>
            <p:cNvSpPr/>
            <p:nvPr/>
          </p:nvSpPr>
          <p:spPr>
            <a:xfrm>
              <a:off x="7347886" y="26994"/>
              <a:ext cx="1806421" cy="1564075"/>
            </a:xfrm>
            <a:prstGeom prst="teardrop">
              <a:avLst/>
            </a:prstGeom>
            <a:solidFill>
              <a:srgbClr val="FF8000"/>
            </a:solidFill>
            <a:ln w="38100">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DE8E5423-A451-69F5-7797-2A17B2066504}"/>
                </a:ext>
              </a:extLst>
            </p:cNvPr>
            <p:cNvSpPr txBox="1">
              <a:spLocks/>
            </p:cNvSpPr>
            <p:nvPr/>
          </p:nvSpPr>
          <p:spPr>
            <a:xfrm>
              <a:off x="7386654" y="240800"/>
              <a:ext cx="1728884" cy="144111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Virtual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School</a:t>
              </a:r>
              <a:endParaRPr kumimoji="0" lang="en-US" altLang="en-US" sz="36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3CB2796C-05AE-F37A-C73E-8E8402D6B101}"/>
              </a:ext>
            </a:extLst>
          </p:cNvPr>
          <p:cNvSpPr txBox="1"/>
          <p:nvPr/>
        </p:nvSpPr>
        <p:spPr>
          <a:xfrm>
            <a:off x="138408" y="6065412"/>
            <a:ext cx="91798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8000"/>
                </a:solidFill>
                <a:effectLst/>
                <a:uLnTx/>
                <a:uFillTx/>
                <a:latin typeface="Calibri" panose="020F0502020204030204"/>
                <a:ea typeface="+mn-ea"/>
                <a:cs typeface="+mn-cs"/>
              </a:rPr>
              <a:t>Hampshire Virtual School</a:t>
            </a:r>
          </a:p>
        </p:txBody>
      </p:sp>
      <p:pic>
        <p:nvPicPr>
          <p:cNvPr id="36" name="Audio 35">
            <a:hlinkClick r:id="" action="ppaction://media"/>
            <a:extLst>
              <a:ext uri="{FF2B5EF4-FFF2-40B4-BE49-F238E27FC236}">
                <a16:creationId xmlns:a16="http://schemas.microsoft.com/office/drawing/2014/main" id="{6161F7C8-55AA-DF1E-BBA7-B0C3BB8D575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4151520"/>
      </p:ext>
    </p:extLst>
  </p:cSld>
  <p:clrMapOvr>
    <a:masterClrMapping/>
  </p:clrMapOvr>
  <mc:AlternateContent xmlns:mc="http://schemas.openxmlformats.org/markup-compatibility/2006" xmlns:p14="http://schemas.microsoft.com/office/powerpoint/2010/main">
    <mc:Choice Requires="p14">
      <p:transition spd="slow" p14:dur="2000" advTm="13771"/>
    </mc:Choice>
    <mc:Fallback xmlns="">
      <p:transition spd="slow"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EEE6-9902-9E68-6CE7-FBE8505A7B77}"/>
              </a:ext>
            </a:extLst>
          </p:cNvPr>
          <p:cNvSpPr>
            <a:spLocks noGrp="1"/>
          </p:cNvSpPr>
          <p:nvPr>
            <p:ph type="title"/>
          </p:nvPr>
        </p:nvSpPr>
        <p:spPr>
          <a:xfrm>
            <a:off x="-89209" y="-190266"/>
            <a:ext cx="6880302" cy="1143000"/>
          </a:xfrm>
        </p:spPr>
        <p:txBody>
          <a:bodyPr/>
          <a:lstStyle/>
          <a:p>
            <a:pPr algn="ctr"/>
            <a:r>
              <a:rPr lang="en-GB" sz="2800" b="1" dirty="0"/>
              <a:t>Emotional and behavioural regulation</a:t>
            </a:r>
          </a:p>
        </p:txBody>
      </p:sp>
      <p:sp>
        <p:nvSpPr>
          <p:cNvPr id="3" name="Content Placeholder 2">
            <a:extLst>
              <a:ext uri="{FF2B5EF4-FFF2-40B4-BE49-F238E27FC236}">
                <a16:creationId xmlns:a16="http://schemas.microsoft.com/office/drawing/2014/main" id="{715C7249-15E4-253D-2CB5-89436847E296}"/>
              </a:ext>
            </a:extLst>
          </p:cNvPr>
          <p:cNvSpPr>
            <a:spLocks noGrp="1"/>
          </p:cNvSpPr>
          <p:nvPr>
            <p:ph idx="1"/>
          </p:nvPr>
        </p:nvSpPr>
        <p:spPr/>
        <p:txBody>
          <a:bodyPr>
            <a:normAutofit lnSpcReduction="10000"/>
          </a:bodyPr>
          <a:lstStyle/>
          <a:p>
            <a:pPr marL="0" indent="0">
              <a:lnSpc>
                <a:spcPct val="80000"/>
              </a:lnSpc>
              <a:buNone/>
            </a:pPr>
            <a:r>
              <a:rPr lang="en-GB" sz="2200" b="1" dirty="0"/>
              <a:t>Self-regulation (or self-control</a:t>
            </a:r>
            <a:r>
              <a:rPr lang="en-GB" sz="2200" dirty="0"/>
              <a:t>) is also an executive function. Children who have experienced inconsistent attachments/trauma often find it more difficult to manage their behaviours than others.</a:t>
            </a:r>
          </a:p>
          <a:p>
            <a:pPr marL="0" indent="0">
              <a:lnSpc>
                <a:spcPct val="80000"/>
              </a:lnSpc>
              <a:buNone/>
            </a:pPr>
            <a:endParaRPr lang="en-GB" sz="2200" dirty="0"/>
          </a:p>
          <a:p>
            <a:pPr marL="0" indent="0">
              <a:lnSpc>
                <a:spcPct val="80000"/>
              </a:lnSpc>
              <a:buFont typeface="Wingdings" pitchFamily="2" charset="2"/>
              <a:buNone/>
            </a:pPr>
            <a:r>
              <a:rPr lang="en-GB" sz="2200" dirty="0"/>
              <a:t>These children may present as finding it more difficult to:</a:t>
            </a:r>
          </a:p>
          <a:p>
            <a:pPr marL="0" indent="0">
              <a:lnSpc>
                <a:spcPct val="80000"/>
              </a:lnSpc>
              <a:buFont typeface="Wingdings" pitchFamily="2" charset="2"/>
              <a:buNone/>
            </a:pPr>
            <a:endParaRPr lang="en-GB" sz="2200" dirty="0"/>
          </a:p>
          <a:p>
            <a:pPr lvl="1">
              <a:lnSpc>
                <a:spcPct val="80000"/>
              </a:lnSpc>
              <a:buFont typeface="Arial" panose="020B0604020202020204" pitchFamily="34" charset="0"/>
              <a:buChar char="•"/>
            </a:pPr>
            <a:r>
              <a:rPr lang="en-GB" sz="2200" dirty="0"/>
              <a:t>label emotional states (which helps us control them)</a:t>
            </a:r>
          </a:p>
          <a:p>
            <a:pPr lvl="1">
              <a:lnSpc>
                <a:spcPct val="80000"/>
              </a:lnSpc>
              <a:buFont typeface="Arial" panose="020B0604020202020204" pitchFamily="34" charset="0"/>
              <a:buChar char="•"/>
            </a:pPr>
            <a:r>
              <a:rPr lang="en-GB" sz="2200" dirty="0"/>
              <a:t>link their physiological indicators of arousal with their emotions (interoceptive awareness)</a:t>
            </a:r>
          </a:p>
          <a:p>
            <a:pPr lvl="1">
              <a:lnSpc>
                <a:spcPct val="80000"/>
              </a:lnSpc>
              <a:buFont typeface="Arial" panose="020B0604020202020204" pitchFamily="34" charset="0"/>
              <a:buChar char="•"/>
            </a:pPr>
            <a:r>
              <a:rPr lang="en-GB" sz="2200" dirty="0"/>
              <a:t>separate their emotions from actions (acting out)</a:t>
            </a:r>
          </a:p>
          <a:p>
            <a:pPr lvl="1">
              <a:lnSpc>
                <a:spcPct val="80000"/>
              </a:lnSpc>
              <a:buFont typeface="Arial" panose="020B0604020202020204" pitchFamily="34" charset="0"/>
              <a:buChar char="•"/>
            </a:pPr>
            <a:r>
              <a:rPr lang="en-GB" sz="2200" dirty="0"/>
              <a:t>the internalisation of rules (understanding what is acceptable behaviour in differing contexts)</a:t>
            </a:r>
          </a:p>
          <a:p>
            <a:pPr lvl="1">
              <a:lnSpc>
                <a:spcPct val="80000"/>
              </a:lnSpc>
              <a:buFont typeface="Arial" panose="020B0604020202020204" pitchFamily="34" charset="0"/>
              <a:buChar char="•"/>
            </a:pPr>
            <a:r>
              <a:rPr lang="en-GB" sz="2200" dirty="0"/>
              <a:t>plan ahead – working towards goals</a:t>
            </a:r>
          </a:p>
          <a:p>
            <a:pPr lvl="1">
              <a:lnSpc>
                <a:spcPct val="80000"/>
              </a:lnSpc>
              <a:buFont typeface="Arial" panose="020B0604020202020204" pitchFamily="34" charset="0"/>
              <a:buChar char="•"/>
            </a:pPr>
            <a:r>
              <a:rPr lang="en-GB" sz="2200" dirty="0"/>
              <a:t>be sensitive to triggers in their environments – social, learning and sensory</a:t>
            </a:r>
          </a:p>
          <a:p>
            <a:endParaRPr lang="en-GB" dirty="0"/>
          </a:p>
        </p:txBody>
      </p:sp>
      <p:pic>
        <p:nvPicPr>
          <p:cNvPr id="8" name="Audio 7">
            <a:hlinkClick r:id="" action="ppaction://media"/>
            <a:extLst>
              <a:ext uri="{FF2B5EF4-FFF2-40B4-BE49-F238E27FC236}">
                <a16:creationId xmlns:a16="http://schemas.microsoft.com/office/drawing/2014/main" id="{297EFCA8-08F3-CCAE-A903-BF9F60A94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3899498"/>
      </p:ext>
    </p:extLst>
  </p:cSld>
  <p:clrMapOvr>
    <a:masterClrMapping/>
  </p:clrMapOvr>
  <mc:AlternateContent xmlns:mc="http://schemas.openxmlformats.org/markup-compatibility/2006" xmlns:p14="http://schemas.microsoft.com/office/powerpoint/2010/main">
    <mc:Choice Requires="p14">
      <p:transition spd="slow" p14:dur="2000" advTm="171159"/>
    </mc:Choice>
    <mc:Fallback xmlns="">
      <p:transition spd="slow" advTm="17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5EB5-7332-D6F0-CE74-494C3A9F8717}"/>
              </a:ext>
            </a:extLst>
          </p:cNvPr>
          <p:cNvSpPr>
            <a:spLocks noGrp="1"/>
          </p:cNvSpPr>
          <p:nvPr>
            <p:ph type="title"/>
          </p:nvPr>
        </p:nvSpPr>
        <p:spPr>
          <a:xfrm>
            <a:off x="0" y="-190266"/>
            <a:ext cx="9645805" cy="1143000"/>
          </a:xfrm>
        </p:spPr>
        <p:txBody>
          <a:bodyPr/>
          <a:lstStyle/>
          <a:p>
            <a:pPr algn="ctr"/>
            <a:r>
              <a:rPr lang="en-GB" sz="2400" b="1" dirty="0"/>
              <a:t>Emotional and behavioural dysregulation: window of tolerance – fight/flight/freeze response</a:t>
            </a:r>
          </a:p>
        </p:txBody>
      </p:sp>
      <p:sp>
        <p:nvSpPr>
          <p:cNvPr id="4" name="Rectangle 2">
            <a:extLst>
              <a:ext uri="{FF2B5EF4-FFF2-40B4-BE49-F238E27FC236}">
                <a16:creationId xmlns:a16="http://schemas.microsoft.com/office/drawing/2014/main" id="{7E6192A3-157A-E030-0DD6-672DF5F65993}"/>
              </a:ext>
            </a:extLst>
          </p:cNvPr>
          <p:cNvSpPr>
            <a:spLocks noChangeArrowheads="1"/>
          </p:cNvSpPr>
          <p:nvPr/>
        </p:nvSpPr>
        <p:spPr bwMode="auto">
          <a:xfrm>
            <a:off x="0" y="665500"/>
            <a:ext cx="104146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Window </a:t>
            </a:r>
            <a:r>
              <a:rPr kumimoji="0" lang="en-GB" altLang="en-US"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of tolerance </a:t>
            </a:r>
            <a:r>
              <a:rPr kumimoji="0" lang="en-GB" altLang="en-US"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(Dan Siegal, 1999)</a:t>
            </a:r>
            <a:endParaRPr kumimoji="0" lang="en-GB" alt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49" name="Picture 2" descr="Text&#10;&#10;Description automatically generated">
            <a:extLst>
              <a:ext uri="{FF2B5EF4-FFF2-40B4-BE49-F238E27FC236}">
                <a16:creationId xmlns:a16="http://schemas.microsoft.com/office/drawing/2014/main" id="{951E9A77-4C55-9A96-B3D9-0A5EDF79F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908" y="1735332"/>
            <a:ext cx="5285912" cy="5040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8D81609-DF60-7D9A-FA08-ECE550E53509}"/>
              </a:ext>
            </a:extLst>
          </p:cNvPr>
          <p:cNvSpPr>
            <a:spLocks noChangeArrowheads="1"/>
          </p:cNvSpPr>
          <p:nvPr/>
        </p:nvSpPr>
        <p:spPr bwMode="auto">
          <a:xfrm>
            <a:off x="1455234" y="1494264"/>
            <a:ext cx="1730131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Audio 9">
            <a:hlinkClick r:id="" action="ppaction://media"/>
            <a:extLst>
              <a:ext uri="{FF2B5EF4-FFF2-40B4-BE49-F238E27FC236}">
                <a16:creationId xmlns:a16="http://schemas.microsoft.com/office/drawing/2014/main" id="{69560562-09ED-A3B7-232C-B1C44F73D4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7012944"/>
      </p:ext>
    </p:extLst>
  </p:cSld>
  <p:clrMapOvr>
    <a:masterClrMapping/>
  </p:clrMapOvr>
  <mc:AlternateContent xmlns:mc="http://schemas.openxmlformats.org/markup-compatibility/2006" xmlns:p14="http://schemas.microsoft.com/office/powerpoint/2010/main">
    <mc:Choice Requires="p14">
      <p:transition spd="slow" p14:dur="2000" advTm="111348"/>
    </mc:Choice>
    <mc:Fallback xmlns="">
      <p:transition spd="slow" advTm="11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2840-2A35-5CA4-1A84-B23B113A482A}"/>
              </a:ext>
            </a:extLst>
          </p:cNvPr>
          <p:cNvSpPr>
            <a:spLocks noGrp="1"/>
          </p:cNvSpPr>
          <p:nvPr>
            <p:ph type="title"/>
          </p:nvPr>
        </p:nvSpPr>
        <p:spPr>
          <a:xfrm>
            <a:off x="1" y="-190266"/>
            <a:ext cx="6792685" cy="1143000"/>
          </a:xfrm>
        </p:spPr>
        <p:txBody>
          <a:bodyPr/>
          <a:lstStyle/>
          <a:p>
            <a:pPr algn="ctr"/>
            <a:r>
              <a:rPr lang="en-GB" sz="2800" b="1" dirty="0">
                <a:latin typeface="+mn-lt"/>
              </a:rPr>
              <a:t>Indicators suggestive of emotional and behavioural regulation</a:t>
            </a:r>
            <a:endParaRPr lang="en-GB" sz="2800" dirty="0"/>
          </a:p>
        </p:txBody>
      </p:sp>
      <p:sp>
        <p:nvSpPr>
          <p:cNvPr id="3" name="Content Placeholder 2">
            <a:extLst>
              <a:ext uri="{FF2B5EF4-FFF2-40B4-BE49-F238E27FC236}">
                <a16:creationId xmlns:a16="http://schemas.microsoft.com/office/drawing/2014/main" id="{CB7BF1DD-36B4-475F-201E-6195B85A3D7C}"/>
              </a:ext>
            </a:extLst>
          </p:cNvPr>
          <p:cNvSpPr>
            <a:spLocks noGrp="1"/>
          </p:cNvSpPr>
          <p:nvPr>
            <p:ph idx="1"/>
          </p:nvPr>
        </p:nvSpPr>
        <p:spPr>
          <a:xfrm>
            <a:off x="609600" y="1415143"/>
            <a:ext cx="10657114" cy="4310743"/>
          </a:xfrm>
        </p:spPr>
        <p:txBody>
          <a:bodyPr>
            <a:normAutofit fontScale="25000" lnSpcReduction="20000"/>
          </a:bodyPr>
          <a:lstStyle/>
          <a:p>
            <a:pPr marL="0" indent="0">
              <a:buNone/>
            </a:pPr>
            <a:r>
              <a:rPr lang="en-GB" sz="7200" dirty="0"/>
              <a:t>Such as:</a:t>
            </a:r>
          </a:p>
          <a:p>
            <a:endParaRPr lang="en-GB" sz="7200" dirty="0"/>
          </a:p>
          <a:p>
            <a:r>
              <a:rPr lang="en-GB" sz="7200" dirty="0"/>
              <a:t>difficulty calming down after an altercation (approximately 1/5 hours before getting back to optimal levels of arousal)</a:t>
            </a:r>
          </a:p>
          <a:p>
            <a:r>
              <a:rPr lang="en-GB" sz="7200" dirty="0"/>
              <a:t>having uncontrolled emotional outbursts (anger, anxiety, distress)</a:t>
            </a:r>
          </a:p>
          <a:p>
            <a:r>
              <a:rPr lang="en-GB" sz="7200" dirty="0"/>
              <a:t>poor frustration tolerance – difficulty controlling reactions</a:t>
            </a:r>
          </a:p>
          <a:p>
            <a:r>
              <a:rPr lang="en-GB" sz="7200" dirty="0"/>
              <a:t>overreaction to attention (may become loud, overexcited)</a:t>
            </a:r>
          </a:p>
          <a:p>
            <a:r>
              <a:rPr lang="en-GB" sz="7200" dirty="0"/>
              <a:t>sensory regulation difficulties (this is often related to early neglect). Children can be triggered by noise, visual stimuli, textures, sudden movement, smells, seeking proprioceptive input through activities such as fiddling, climbing, rough-housing/handsy and vestibular input through movement and fidgeting. </a:t>
            </a:r>
          </a:p>
          <a:p>
            <a:endParaRPr lang="en-GB" sz="7200" b="1" dirty="0"/>
          </a:p>
          <a:p>
            <a:pPr marL="0" indent="0">
              <a:buNone/>
            </a:pPr>
            <a:r>
              <a:rPr lang="en-GB" sz="7200" b="1" dirty="0"/>
              <a:t>     This leads to:</a:t>
            </a:r>
          </a:p>
          <a:p>
            <a:r>
              <a:rPr lang="en-GB" sz="7200" dirty="0"/>
              <a:t>attention regulation difficulties (distractible)</a:t>
            </a:r>
          </a:p>
          <a:p>
            <a:r>
              <a:rPr lang="en-GB" sz="7200" dirty="0"/>
              <a:t>difficulties with unstructured time </a:t>
            </a:r>
          </a:p>
          <a:p>
            <a:r>
              <a:rPr lang="en-GB" sz="7200" dirty="0"/>
              <a:t>experiencing overwhelming feelings that do not appear to have triggers. </a:t>
            </a:r>
          </a:p>
          <a:p>
            <a:r>
              <a:rPr lang="en-GB" sz="7200" dirty="0"/>
              <a:t>overreacting to unseen triggers (memories, curriculum howlers, reminders, similarities by look, smell, etc). </a:t>
            </a:r>
          </a:p>
          <a:p>
            <a:endParaRPr lang="en-GB" dirty="0"/>
          </a:p>
        </p:txBody>
      </p:sp>
      <p:pic>
        <p:nvPicPr>
          <p:cNvPr id="8" name="Audio 7">
            <a:hlinkClick r:id="" action="ppaction://media"/>
            <a:extLst>
              <a:ext uri="{FF2B5EF4-FFF2-40B4-BE49-F238E27FC236}">
                <a16:creationId xmlns:a16="http://schemas.microsoft.com/office/drawing/2014/main" id="{80F47D8F-3F61-A706-AA3C-05D5EC46F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7599446"/>
      </p:ext>
    </p:extLst>
  </p:cSld>
  <p:clrMapOvr>
    <a:masterClrMapping/>
  </p:clrMapOvr>
  <mc:AlternateContent xmlns:mc="http://schemas.openxmlformats.org/markup-compatibility/2006" xmlns:p14="http://schemas.microsoft.com/office/powerpoint/2010/main">
    <mc:Choice Requires="p14">
      <p:transition spd="slow" p14:dur="2000" advTm="442849"/>
    </mc:Choice>
    <mc:Fallback xmlns="">
      <p:transition spd="slow" advTm="44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9CC1-9AFC-CA21-7772-06CFE8999123}"/>
              </a:ext>
            </a:extLst>
          </p:cNvPr>
          <p:cNvSpPr>
            <a:spLocks noGrp="1"/>
          </p:cNvSpPr>
          <p:nvPr>
            <p:ph type="title"/>
          </p:nvPr>
        </p:nvSpPr>
        <p:spPr>
          <a:xfrm>
            <a:off x="1" y="-190266"/>
            <a:ext cx="8798312" cy="1143000"/>
          </a:xfrm>
        </p:spPr>
        <p:txBody>
          <a:bodyPr/>
          <a:lstStyle/>
          <a:p>
            <a:pPr algn="ctr"/>
            <a:r>
              <a:rPr lang="en-GB" sz="2800" b="1" dirty="0"/>
              <a:t>Managing emotional and behavioural regulation</a:t>
            </a:r>
          </a:p>
        </p:txBody>
      </p:sp>
      <p:sp>
        <p:nvSpPr>
          <p:cNvPr id="3" name="Content Placeholder 2">
            <a:extLst>
              <a:ext uri="{FF2B5EF4-FFF2-40B4-BE49-F238E27FC236}">
                <a16:creationId xmlns:a16="http://schemas.microsoft.com/office/drawing/2014/main" id="{712CF318-ABA9-4565-A904-E11BF8D32C02}"/>
              </a:ext>
            </a:extLst>
          </p:cNvPr>
          <p:cNvSpPr>
            <a:spLocks noGrp="1"/>
          </p:cNvSpPr>
          <p:nvPr>
            <p:ph idx="1"/>
          </p:nvPr>
        </p:nvSpPr>
        <p:spPr>
          <a:xfrm>
            <a:off x="724394" y="1338944"/>
            <a:ext cx="10858005" cy="5436760"/>
          </a:xfrm>
        </p:spPr>
        <p:txBody>
          <a:bodyPr>
            <a:normAutofit fontScale="25000" lnSpcReduction="20000"/>
          </a:bodyPr>
          <a:lstStyle/>
          <a:p>
            <a:pPr marL="0" indent="0" algn="ctr">
              <a:buNone/>
            </a:pPr>
            <a:r>
              <a:rPr lang="en-GB" sz="6400" b="1" dirty="0">
                <a:solidFill>
                  <a:srgbClr val="000000"/>
                </a:solidFill>
                <a:effectLst/>
                <a:latin typeface="Arial" panose="020B0604020202020204" pitchFamily="34" charset="0"/>
                <a:ea typeface="Arial" panose="020B0604020202020204" pitchFamily="34" charset="0"/>
              </a:rPr>
              <a:t>Connection before </a:t>
            </a:r>
            <a:r>
              <a:rPr lang="en-GB" sz="6400" b="1" dirty="0">
                <a:solidFill>
                  <a:srgbClr val="000000"/>
                </a:solidFill>
                <a:ea typeface="Arial" panose="020B0604020202020204" pitchFamily="34" charset="0"/>
              </a:rPr>
              <a:t>c</a:t>
            </a:r>
            <a:r>
              <a:rPr lang="en-GB" sz="6400" b="1" dirty="0">
                <a:solidFill>
                  <a:srgbClr val="000000"/>
                </a:solidFill>
                <a:effectLst/>
                <a:latin typeface="Arial" panose="020B0604020202020204" pitchFamily="34" charset="0"/>
                <a:ea typeface="Arial" panose="020B0604020202020204" pitchFamily="34" charset="0"/>
              </a:rPr>
              <a:t>orrection approach – Dan Siegal </a:t>
            </a:r>
          </a:p>
          <a:p>
            <a:endParaRPr lang="en-GB" sz="6400" b="1" dirty="0">
              <a:solidFill>
                <a:srgbClr val="000000"/>
              </a:solidFill>
              <a:ea typeface="Arial" panose="020B0604020202020204" pitchFamily="34" charset="0"/>
            </a:endParaRPr>
          </a:p>
          <a:p>
            <a:pPr marL="0" indent="0">
              <a:buNone/>
            </a:pPr>
            <a:r>
              <a:rPr lang="en-GB" sz="6400" dirty="0">
                <a:solidFill>
                  <a:srgbClr val="000000"/>
                </a:solidFill>
                <a:effectLst/>
                <a:latin typeface="Arial" panose="020B0604020202020204" pitchFamily="34" charset="0"/>
                <a:ea typeface="Arial" panose="020B0604020202020204" pitchFamily="34" charset="0"/>
              </a:rPr>
              <a:t>During periods of heightened emotions when </a:t>
            </a:r>
            <a:r>
              <a:rPr lang="en-GB" sz="6400" dirty="0">
                <a:solidFill>
                  <a:srgbClr val="000000"/>
                </a:solidFill>
                <a:ea typeface="Arial" panose="020B0604020202020204" pitchFamily="34" charset="0"/>
              </a:rPr>
              <a:t>children are dysregulated it is important </a:t>
            </a:r>
            <a:r>
              <a:rPr lang="en-GB" sz="6400" dirty="0">
                <a:solidFill>
                  <a:srgbClr val="000000"/>
                </a:solidFill>
                <a:effectLst/>
                <a:latin typeface="Arial" panose="020B0604020202020204" pitchFamily="34" charset="0"/>
                <a:ea typeface="Arial" panose="020B0604020202020204" pitchFamily="34" charset="0"/>
              </a:rPr>
              <a:t>to learn, think and reflect. </a:t>
            </a:r>
          </a:p>
          <a:p>
            <a:pPr marL="0" indent="0">
              <a:buNone/>
            </a:pPr>
            <a:endParaRPr lang="en-GB" sz="6400" dirty="0">
              <a:solidFill>
                <a:srgbClr val="000000"/>
              </a:solidFill>
              <a:effectLst/>
              <a:latin typeface="Arial" panose="020B0604020202020204" pitchFamily="34" charset="0"/>
              <a:ea typeface="Arial" panose="020B0604020202020204" pitchFamily="34" charset="0"/>
            </a:endParaRPr>
          </a:p>
          <a:p>
            <a:pPr marL="0" indent="0">
              <a:buNone/>
            </a:pPr>
            <a:r>
              <a:rPr lang="en-GB" sz="6400" dirty="0">
                <a:solidFill>
                  <a:srgbClr val="000000"/>
                </a:solidFill>
                <a:effectLst/>
                <a:latin typeface="Arial" panose="020B0604020202020204" pitchFamily="34" charset="0"/>
                <a:ea typeface="Arial" panose="020B0604020202020204" pitchFamily="34" charset="0"/>
              </a:rPr>
              <a:t>Children need to learn to calm their </a:t>
            </a:r>
            <a:r>
              <a:rPr lang="en-GB" sz="6400" b="1" dirty="0">
                <a:solidFill>
                  <a:srgbClr val="000000"/>
                </a:solidFill>
                <a:effectLst/>
                <a:latin typeface="Arial" panose="020B0604020202020204" pitchFamily="34" charset="0"/>
                <a:ea typeface="Arial" panose="020B0604020202020204" pitchFamily="34" charset="0"/>
              </a:rPr>
              <a:t>fight/flight </a:t>
            </a:r>
            <a:r>
              <a:rPr lang="en-GB" sz="6400" dirty="0">
                <a:solidFill>
                  <a:srgbClr val="000000"/>
                </a:solidFill>
                <a:effectLst/>
                <a:latin typeface="Arial" panose="020B0604020202020204" pitchFamily="34" charset="0"/>
                <a:ea typeface="Arial" panose="020B0604020202020204" pitchFamily="34" charset="0"/>
              </a:rPr>
              <a:t>response. </a:t>
            </a:r>
          </a:p>
          <a:p>
            <a:pPr marL="0" indent="0">
              <a:buNone/>
            </a:pPr>
            <a:r>
              <a:rPr lang="en-GB" sz="6400" dirty="0">
                <a:solidFill>
                  <a:srgbClr val="000000"/>
                </a:solidFill>
                <a:effectLst/>
                <a:latin typeface="Arial" panose="020B0604020202020204" pitchFamily="34" charset="0"/>
                <a:ea typeface="Arial" panose="020B0604020202020204" pitchFamily="34" charset="0"/>
              </a:rPr>
              <a:t> </a:t>
            </a:r>
          </a:p>
          <a:p>
            <a:pPr marL="0" indent="0">
              <a:buNone/>
            </a:pPr>
            <a:r>
              <a:rPr lang="en-GB" sz="6400" b="1" dirty="0">
                <a:solidFill>
                  <a:srgbClr val="000000"/>
                </a:solidFill>
                <a:ea typeface="Arial" panose="020B0604020202020204" pitchFamily="34" charset="0"/>
              </a:rPr>
              <a:t>Relating</a:t>
            </a:r>
            <a:r>
              <a:rPr lang="en-GB" sz="6400" dirty="0">
                <a:solidFill>
                  <a:srgbClr val="000000"/>
                </a:solidFill>
                <a:ea typeface="Arial" panose="020B0604020202020204" pitchFamily="34" charset="0"/>
              </a:rPr>
              <a:t>: t</a:t>
            </a:r>
            <a:r>
              <a:rPr lang="en-GB" sz="6400" dirty="0">
                <a:solidFill>
                  <a:srgbClr val="000000"/>
                </a:solidFill>
                <a:effectLst/>
                <a:latin typeface="Arial" panose="020B0604020202020204" pitchFamily="34" charset="0"/>
                <a:ea typeface="Arial" panose="020B0604020202020204" pitchFamily="34" charset="0"/>
              </a:rPr>
              <a:t>his requires relating and connecting through attuned adult-sensitive relationships</a:t>
            </a:r>
          </a:p>
          <a:p>
            <a:pPr marL="0" indent="0">
              <a:buNone/>
            </a:pPr>
            <a:endParaRPr lang="en-GB" sz="6400" dirty="0">
              <a:solidFill>
                <a:srgbClr val="000000"/>
              </a:solidFill>
              <a:effectLst/>
              <a:latin typeface="Arial" panose="020B0604020202020204" pitchFamily="34" charset="0"/>
              <a:ea typeface="Arial" panose="020B0604020202020204" pitchFamily="34" charset="0"/>
            </a:endParaRPr>
          </a:p>
          <a:p>
            <a:pPr marL="0" indent="0">
              <a:buNone/>
            </a:pPr>
            <a:r>
              <a:rPr lang="en-GB" sz="6400" dirty="0">
                <a:solidFill>
                  <a:srgbClr val="000000"/>
                </a:solidFill>
                <a:effectLst/>
                <a:latin typeface="Arial" panose="020B0604020202020204" pitchFamily="34" charset="0"/>
                <a:ea typeface="Arial" panose="020B0604020202020204" pitchFamily="34" charset="0"/>
              </a:rPr>
              <a:t>Only when </a:t>
            </a:r>
            <a:r>
              <a:rPr lang="en-GB" sz="6400" dirty="0">
                <a:solidFill>
                  <a:srgbClr val="000000"/>
                </a:solidFill>
                <a:ea typeface="Arial" panose="020B0604020202020204" pitchFamily="34" charset="0"/>
              </a:rPr>
              <a:t>fight/flight is calm can adults </a:t>
            </a:r>
            <a:r>
              <a:rPr lang="en-GB" sz="6400" dirty="0">
                <a:solidFill>
                  <a:srgbClr val="000000"/>
                </a:solidFill>
                <a:effectLst/>
                <a:latin typeface="Arial" panose="020B0604020202020204" pitchFamily="34" charset="0"/>
                <a:ea typeface="Arial" panose="020B0604020202020204" pitchFamily="34" charset="0"/>
              </a:rPr>
              <a:t>use reason to develop reflection</a:t>
            </a:r>
          </a:p>
          <a:p>
            <a:pPr marL="0" indent="0">
              <a:buNone/>
            </a:pPr>
            <a:r>
              <a:rPr lang="en-GB" sz="6400" dirty="0">
                <a:solidFill>
                  <a:srgbClr val="000000"/>
                </a:solidFill>
                <a:effectLst/>
                <a:latin typeface="Arial" panose="020B0604020202020204" pitchFamily="34" charset="0"/>
                <a:ea typeface="Arial" panose="020B0604020202020204" pitchFamily="34" charset="0"/>
              </a:rPr>
              <a:t> </a:t>
            </a:r>
          </a:p>
          <a:p>
            <a:pPr marL="0" indent="0">
              <a:buNone/>
            </a:pPr>
            <a:r>
              <a:rPr lang="en-GB" sz="6400" dirty="0">
                <a:solidFill>
                  <a:srgbClr val="000000"/>
                </a:solidFill>
                <a:effectLst/>
                <a:latin typeface="Arial" panose="020B0604020202020204" pitchFamily="34" charset="0"/>
                <a:ea typeface="Arial" panose="020B0604020202020204" pitchFamily="34" charset="0"/>
              </a:rPr>
              <a:t>The process of ‘co-regulating</a:t>
            </a:r>
            <a:r>
              <a:rPr lang="en-GB" sz="6400" i="1" dirty="0">
                <a:solidFill>
                  <a:srgbClr val="000000"/>
                </a:solidFill>
                <a:effectLst/>
                <a:latin typeface="Arial" panose="020B0604020202020204" pitchFamily="34" charset="0"/>
                <a:ea typeface="Arial" panose="020B0604020202020204" pitchFamily="34" charset="0"/>
              </a:rPr>
              <a:t>’</a:t>
            </a:r>
            <a:r>
              <a:rPr lang="en-GB" sz="6400" dirty="0">
                <a:solidFill>
                  <a:srgbClr val="000000"/>
                </a:solidFill>
                <a:effectLst/>
                <a:latin typeface="Arial" panose="020B0604020202020204" pitchFamily="34" charset="0"/>
                <a:ea typeface="Arial" panose="020B0604020202020204" pitchFamily="34" charset="0"/>
              </a:rPr>
              <a:t> is essential to </a:t>
            </a:r>
            <a:r>
              <a:rPr lang="en-GB" sz="6400" dirty="0">
                <a:solidFill>
                  <a:srgbClr val="000000"/>
                </a:solidFill>
                <a:ea typeface="Arial" panose="020B0604020202020204" pitchFamily="34" charset="0"/>
              </a:rPr>
              <a:t>learn to self-reflect</a:t>
            </a:r>
          </a:p>
          <a:p>
            <a:pPr marL="0" indent="0">
              <a:buNone/>
            </a:pPr>
            <a:r>
              <a:rPr lang="en-GB" sz="6400" dirty="0">
                <a:solidFill>
                  <a:srgbClr val="000000"/>
                </a:solidFill>
                <a:ea typeface="Arial" panose="020B0604020202020204" pitchFamily="34" charset="0"/>
              </a:rPr>
              <a:t> </a:t>
            </a:r>
          </a:p>
          <a:p>
            <a:pPr marL="0" indent="0">
              <a:buNone/>
            </a:pPr>
            <a:r>
              <a:rPr lang="en-GB" sz="6400" dirty="0">
                <a:solidFill>
                  <a:srgbClr val="000000"/>
                </a:solidFill>
                <a:effectLst/>
                <a:latin typeface="Arial" panose="020B0604020202020204" pitchFamily="34" charset="0"/>
                <a:ea typeface="Arial" panose="020B0604020202020204" pitchFamily="34" charset="0"/>
              </a:rPr>
              <a:t>Children need to feel physically and emotionally settled to do this</a:t>
            </a:r>
          </a:p>
          <a:p>
            <a:pPr marL="0" indent="0">
              <a:buNone/>
            </a:pPr>
            <a:endParaRPr lang="en-GB" sz="6400" dirty="0">
              <a:solidFill>
                <a:srgbClr val="000000"/>
              </a:solidFill>
              <a:effectLst/>
              <a:latin typeface="Arial" panose="020B0604020202020204" pitchFamily="34" charset="0"/>
              <a:ea typeface="Arial" panose="020B0604020202020204" pitchFamily="34" charset="0"/>
            </a:endParaRPr>
          </a:p>
          <a:p>
            <a:pPr marL="0" indent="0">
              <a:buNone/>
            </a:pPr>
            <a:r>
              <a:rPr lang="en-GB" sz="6400" dirty="0">
                <a:solidFill>
                  <a:srgbClr val="000000"/>
                </a:solidFill>
                <a:ea typeface="Arial" panose="020B0604020202020204" pitchFamily="34" charset="0"/>
              </a:rPr>
              <a:t>Children need to feel </a:t>
            </a:r>
            <a:r>
              <a:rPr lang="en-GB" sz="6400" dirty="0">
                <a:solidFill>
                  <a:srgbClr val="000000"/>
                </a:solidFill>
                <a:effectLst/>
                <a:latin typeface="Arial" panose="020B0604020202020204" pitchFamily="34" charset="0"/>
                <a:ea typeface="Arial" panose="020B0604020202020204" pitchFamily="34" charset="0"/>
              </a:rPr>
              <a:t>comfortable, safe and connected.  </a:t>
            </a:r>
          </a:p>
          <a:p>
            <a:pPr marL="0" indent="0">
              <a:buNone/>
            </a:pPr>
            <a:endParaRPr lang="en-GB" sz="6400" dirty="0">
              <a:solidFill>
                <a:srgbClr val="000000"/>
              </a:solidFill>
              <a:ea typeface="Arial" panose="020B0604020202020204" pitchFamily="34" charset="0"/>
            </a:endParaRPr>
          </a:p>
          <a:p>
            <a:pPr marL="0" indent="0">
              <a:buNone/>
            </a:pPr>
            <a:r>
              <a:rPr lang="en-GB" sz="6400" dirty="0">
                <a:solidFill>
                  <a:srgbClr val="000000"/>
                </a:solidFill>
                <a:effectLst/>
                <a:latin typeface="Arial" panose="020B0604020202020204" pitchFamily="34" charset="0"/>
                <a:ea typeface="Arial" panose="020B0604020202020204" pitchFamily="34" charset="0"/>
              </a:rPr>
              <a:t>Children can then access the </a:t>
            </a:r>
            <a:r>
              <a:rPr lang="en-GB" sz="6400" b="1" dirty="0">
                <a:solidFill>
                  <a:srgbClr val="000000"/>
                </a:solidFill>
                <a:effectLst/>
                <a:latin typeface="Arial" panose="020B0604020202020204" pitchFamily="34" charset="0"/>
                <a:ea typeface="Arial" panose="020B0604020202020204" pitchFamily="34" charset="0"/>
              </a:rPr>
              <a:t>reason</a:t>
            </a:r>
            <a:r>
              <a:rPr lang="en-GB" sz="6400" b="1" dirty="0">
                <a:solidFill>
                  <a:srgbClr val="000000"/>
                </a:solidFill>
                <a:ea typeface="Arial" panose="020B0604020202020204" pitchFamily="34" charset="0"/>
              </a:rPr>
              <a:t>, </a:t>
            </a:r>
            <a:r>
              <a:rPr lang="en-GB" sz="6400" dirty="0">
                <a:solidFill>
                  <a:srgbClr val="000000"/>
                </a:solidFill>
                <a:effectLst/>
                <a:latin typeface="Arial" panose="020B0604020202020204" pitchFamily="34" charset="0"/>
                <a:ea typeface="Arial" panose="020B0604020202020204" pitchFamily="34" charset="0"/>
              </a:rPr>
              <a:t>learn to problem solve, and reflect</a:t>
            </a:r>
            <a:r>
              <a:rPr lang="en-GB" sz="6400" b="1" dirty="0">
                <a:solidFill>
                  <a:srgbClr val="000000"/>
                </a:solidFill>
                <a:effectLst/>
                <a:latin typeface="Arial" panose="020B0604020202020204" pitchFamily="34" charset="0"/>
                <a:ea typeface="Arial" panose="020B0604020202020204" pitchFamily="34" charset="0"/>
              </a:rPr>
              <a:t> </a:t>
            </a:r>
            <a:r>
              <a:rPr lang="en-GB" sz="6400" dirty="0">
                <a:solidFill>
                  <a:srgbClr val="000000"/>
                </a:solidFill>
                <a:effectLst/>
                <a:latin typeface="Arial" panose="020B0604020202020204" pitchFamily="34" charset="0"/>
                <a:ea typeface="Arial" panose="020B0604020202020204" pitchFamily="34" charset="0"/>
              </a:rPr>
              <a:t>on alternative solutions</a:t>
            </a:r>
          </a:p>
          <a:p>
            <a:pPr marL="0" indent="0">
              <a:buNone/>
            </a:pPr>
            <a:endParaRPr lang="en-GB" sz="6400" dirty="0">
              <a:solidFill>
                <a:srgbClr val="000000"/>
              </a:solidFill>
              <a:effectLst/>
              <a:latin typeface="Arial" panose="020B0604020202020204" pitchFamily="34" charset="0"/>
              <a:ea typeface="Arial" panose="020B0604020202020204" pitchFamily="34" charset="0"/>
            </a:endParaRPr>
          </a:p>
          <a:p>
            <a:pPr marL="0" indent="0">
              <a:buNone/>
            </a:pPr>
            <a:r>
              <a:rPr lang="en-GB" sz="6400" dirty="0">
                <a:solidFill>
                  <a:srgbClr val="FFC000"/>
                </a:solidFill>
              </a:rPr>
              <a:t>See Emotion Coaching and PACE slides </a:t>
            </a:r>
          </a:p>
          <a:p>
            <a:pPr marL="0" indent="0">
              <a:buNone/>
            </a:pPr>
            <a:r>
              <a:rPr lang="en-GB" sz="6400" dirty="0">
                <a:solidFill>
                  <a:srgbClr val="FFC000"/>
                </a:solidFill>
              </a:rPr>
              <a:t>Flipping Your Lid can be shared with children: </a:t>
            </a:r>
            <a:r>
              <a:rPr lang="en-GB" sz="6400" dirty="0">
                <a:solidFill>
                  <a:srgbClr val="0070C0"/>
                </a:solidFill>
              </a:rPr>
              <a:t>T</a:t>
            </a:r>
            <a:r>
              <a:rPr lang="en-GB" sz="6400" dirty="0">
                <a:solidFill>
                  <a:srgbClr val="0070C0"/>
                </a:solidFill>
                <a:hlinkClick r:id="rId4">
                  <a:extLst>
                    <a:ext uri="{A12FA001-AC4F-418D-AE19-62706E023703}">
                      <ahyp:hlinkClr xmlns:ahyp="http://schemas.microsoft.com/office/drawing/2018/hyperlinkcolor" val="tx"/>
                    </a:ext>
                  </a:extLst>
                </a:hlinkClick>
              </a:rPr>
              <a:t>h</a:t>
            </a:r>
            <a:r>
              <a:rPr lang="en-GB" sz="6400" dirty="0">
                <a:solidFill>
                  <a:srgbClr val="0000FF"/>
                </a:solidFill>
                <a:hlinkClick r:id="rId4">
                  <a:extLst>
                    <a:ext uri="{A12FA001-AC4F-418D-AE19-62706E023703}">
                      <ahyp:hlinkClr xmlns:ahyp="http://schemas.microsoft.com/office/drawing/2018/hyperlinkcolor" val="tx"/>
                    </a:ext>
                  </a:extLst>
                </a:hlinkClick>
              </a:rPr>
              <a:t>e Hand Model of the Brain (youtube.com)</a:t>
            </a:r>
            <a:endParaRPr lang="en-GB" sz="6400" dirty="0"/>
          </a:p>
          <a:p>
            <a:pPr marL="0" indent="0">
              <a:buNone/>
            </a:pPr>
            <a:endParaRPr lang="en-GB" dirty="0">
              <a:solidFill>
                <a:srgbClr val="FFC000"/>
              </a:solidFill>
            </a:endParaRPr>
          </a:p>
        </p:txBody>
      </p:sp>
      <p:pic>
        <p:nvPicPr>
          <p:cNvPr id="10" name="Audio 9">
            <a:hlinkClick r:id="" action="ppaction://media"/>
            <a:extLst>
              <a:ext uri="{FF2B5EF4-FFF2-40B4-BE49-F238E27FC236}">
                <a16:creationId xmlns:a16="http://schemas.microsoft.com/office/drawing/2014/main" id="{BA5129B7-D635-E73E-CFC9-1BDFF07FD1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3714499"/>
      </p:ext>
    </p:extLst>
  </p:cSld>
  <p:clrMapOvr>
    <a:masterClrMapping/>
  </p:clrMapOvr>
  <mc:AlternateContent xmlns:mc="http://schemas.openxmlformats.org/markup-compatibility/2006" xmlns:p14="http://schemas.microsoft.com/office/powerpoint/2010/main">
    <mc:Choice Requires="p14">
      <p:transition spd="slow" p14:dur="2000" advTm="205441"/>
    </mc:Choice>
    <mc:Fallback xmlns="">
      <p:transition spd="slow" advTm="20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F6AD-52A2-397E-E9FF-FFB072F39DA6}"/>
              </a:ext>
            </a:extLst>
          </p:cNvPr>
          <p:cNvSpPr>
            <a:spLocks noGrp="1"/>
          </p:cNvSpPr>
          <p:nvPr>
            <p:ph type="title"/>
          </p:nvPr>
        </p:nvSpPr>
        <p:spPr>
          <a:xfrm>
            <a:off x="1" y="-190266"/>
            <a:ext cx="3702204" cy="1143000"/>
          </a:xfrm>
        </p:spPr>
        <p:txBody>
          <a:bodyPr/>
          <a:lstStyle/>
          <a:p>
            <a:pPr algn="ctr"/>
            <a:r>
              <a:rPr lang="en-GB" sz="2800" b="1" dirty="0"/>
              <a:t>Sensory Regulation </a:t>
            </a:r>
          </a:p>
        </p:txBody>
      </p:sp>
      <p:sp>
        <p:nvSpPr>
          <p:cNvPr id="3" name="Content Placeholder 2">
            <a:extLst>
              <a:ext uri="{FF2B5EF4-FFF2-40B4-BE49-F238E27FC236}">
                <a16:creationId xmlns:a16="http://schemas.microsoft.com/office/drawing/2014/main" id="{52A5E3D3-39C2-BA86-81BE-FB4367E4C131}"/>
              </a:ext>
            </a:extLst>
          </p:cNvPr>
          <p:cNvSpPr>
            <a:spLocks noGrp="1"/>
          </p:cNvSpPr>
          <p:nvPr>
            <p:ph idx="1"/>
          </p:nvPr>
        </p:nvSpPr>
        <p:spPr>
          <a:xfrm>
            <a:off x="609600" y="2220686"/>
            <a:ext cx="10972800" cy="3728595"/>
          </a:xfrm>
        </p:spPr>
        <p:txBody>
          <a:bodyPr>
            <a:normAutofit/>
          </a:bodyPr>
          <a:lstStyle/>
          <a:p>
            <a:pPr marL="0" indent="0" algn="ctr">
              <a:buNone/>
            </a:pPr>
            <a:r>
              <a:rPr lang="en-GB" sz="2200" u="sng" dirty="0">
                <a:solidFill>
                  <a:srgbClr val="000033"/>
                </a:solidFill>
                <a:hlinkClick r:id="rId4"/>
              </a:rPr>
              <a:t>Sensory audit for schools and classrooms (</a:t>
            </a:r>
            <a:r>
              <a:rPr lang="en-GB" sz="2200" u="sng" dirty="0" err="1">
                <a:solidFill>
                  <a:srgbClr val="000033"/>
                </a:solidFill>
                <a:hlinkClick r:id="rId4"/>
              </a:rPr>
              <a:t>education.gov.scot</a:t>
            </a:r>
            <a:r>
              <a:rPr lang="en-GB" sz="2200" u="sng" dirty="0">
                <a:solidFill>
                  <a:srgbClr val="000033"/>
                </a:solidFill>
                <a:hlinkClick r:id="rId4"/>
              </a:rPr>
              <a:t>)</a:t>
            </a:r>
            <a:endParaRPr lang="en-GB" sz="2200" u="sng" dirty="0">
              <a:solidFill>
                <a:srgbClr val="000033"/>
              </a:solidFill>
            </a:endParaRPr>
          </a:p>
          <a:p>
            <a:pPr marL="0" indent="0" algn="ctr">
              <a:buNone/>
            </a:pPr>
            <a:r>
              <a:rPr lang="en-GB" sz="2200" u="sng" dirty="0">
                <a:solidFill>
                  <a:srgbClr val="002060"/>
                </a:solidFill>
                <a:hlinkClick r:id="rId5"/>
              </a:rPr>
              <a:t>Sensory-processing-pack-for-schools-KS1-4.pdf </a:t>
            </a:r>
            <a:r>
              <a:rPr lang="en-GB" sz="2200" u="sng" dirty="0">
                <a:solidFill>
                  <a:srgbClr val="CCCCFF"/>
                </a:solidFill>
                <a:hlinkClick r:id="rId5"/>
              </a:rPr>
              <a:t>(</a:t>
            </a:r>
            <a:r>
              <a:rPr lang="en-GB" sz="2200" u="sng" dirty="0">
                <a:solidFill>
                  <a:srgbClr val="000033"/>
                </a:solidFill>
                <a:hlinkClick r:id="rId5"/>
              </a:rPr>
              <a:t>leicestershire.gov.uk</a:t>
            </a:r>
            <a:r>
              <a:rPr lang="en-GB" sz="2200" u="sng" dirty="0">
                <a:solidFill>
                  <a:srgbClr val="CCCCFF"/>
                </a:solidFill>
                <a:hlinkClick r:id="rId5"/>
              </a:rPr>
              <a:t>)</a:t>
            </a:r>
            <a:endParaRPr lang="en-GB" sz="2200" u="sng" dirty="0">
              <a:solidFill>
                <a:srgbClr val="CCCCFF"/>
              </a:solidFill>
            </a:endParaRPr>
          </a:p>
          <a:p>
            <a:pPr marL="0" indent="0" algn="ctr">
              <a:buNone/>
            </a:pPr>
            <a:r>
              <a:rPr lang="en-GB" sz="2200" u="sng" dirty="0">
                <a:solidFill>
                  <a:srgbClr val="CCCCFF"/>
                </a:solidFill>
                <a:hlinkClick r:id="rId6"/>
              </a:rPr>
              <a:t>NCSE</a:t>
            </a:r>
            <a:r>
              <a:rPr lang="en-GB" sz="2200" u="sng" dirty="0">
                <a:solidFill>
                  <a:srgbClr val="000033"/>
                </a:solidFill>
                <a:hlinkClick r:id="rId6"/>
              </a:rPr>
              <a:t> - sensory spaces in schools</a:t>
            </a:r>
            <a:endParaRPr lang="en-GB" sz="2200" u="sng" dirty="0">
              <a:solidFill>
                <a:srgbClr val="000033"/>
              </a:solidFill>
            </a:endParaRPr>
          </a:p>
          <a:p>
            <a:pPr marL="0" indent="0" algn="ctr">
              <a:buNone/>
            </a:pPr>
            <a:r>
              <a:rPr lang="en-GB" sz="2200" dirty="0">
                <a:hlinkClick r:id="rId7"/>
              </a:rPr>
              <a:t>Autism-education-trust-sensory-assessment-checklist.pdf (birmingham.gov.uk</a:t>
            </a:r>
            <a:endParaRPr lang="en-GB" sz="2200" dirty="0"/>
          </a:p>
          <a:p>
            <a:pPr marL="0" indent="0" algn="ctr">
              <a:buNone/>
            </a:pPr>
            <a:r>
              <a:rPr lang="en-GB" sz="2200" dirty="0">
                <a:hlinkClick r:id="rId8"/>
              </a:rPr>
              <a:t>Grounding techniques that involve your children — Atlanta wellness collective | expert guidance to live life well (atlwell.com)</a:t>
            </a:r>
            <a:endParaRPr lang="en-GB" sz="2200" dirty="0"/>
          </a:p>
          <a:p>
            <a:pPr algn="ctr"/>
            <a:endParaRPr lang="en-GB" dirty="0">
              <a:solidFill>
                <a:srgbClr val="000033"/>
              </a:solidFill>
            </a:endParaRPr>
          </a:p>
          <a:p>
            <a:pPr algn="ctr"/>
            <a:endParaRPr lang="en-GB" sz="6600" dirty="0"/>
          </a:p>
          <a:p>
            <a:pPr algn="ctr"/>
            <a:endParaRPr lang="en-GB" sz="4400" dirty="0">
              <a:solidFill>
                <a:srgbClr val="000033"/>
              </a:solidFill>
            </a:endParaRPr>
          </a:p>
          <a:p>
            <a:pPr algn="ctr"/>
            <a:endParaRPr lang="en-GB" sz="4400" dirty="0">
              <a:solidFill>
                <a:srgbClr val="000033"/>
              </a:solidFill>
            </a:endParaRPr>
          </a:p>
          <a:p>
            <a:endParaRPr lang="en-GB" dirty="0"/>
          </a:p>
        </p:txBody>
      </p:sp>
      <p:pic>
        <p:nvPicPr>
          <p:cNvPr id="14" name="Audio 13">
            <a:hlinkClick r:id="" action="ppaction://media"/>
            <a:extLst>
              <a:ext uri="{FF2B5EF4-FFF2-40B4-BE49-F238E27FC236}">
                <a16:creationId xmlns:a16="http://schemas.microsoft.com/office/drawing/2014/main" id="{81505A06-3E5D-CBC8-B083-8ADB48C40B6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634284"/>
      </p:ext>
    </p:extLst>
  </p:cSld>
  <p:clrMapOvr>
    <a:masterClrMapping/>
  </p:clrMapOvr>
  <mc:AlternateContent xmlns:mc="http://schemas.openxmlformats.org/markup-compatibility/2006" xmlns:p14="http://schemas.microsoft.com/office/powerpoint/2010/main">
    <mc:Choice Requires="p14">
      <p:transition spd="slow" p14:dur="2000" advTm="56370"/>
    </mc:Choice>
    <mc:Fallback xmlns="">
      <p:transition spd="slow" advTm="5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7759-66FF-DE02-DA10-6AF7AAE3D6ED}"/>
              </a:ext>
            </a:extLst>
          </p:cNvPr>
          <p:cNvSpPr>
            <a:spLocks noGrp="1"/>
          </p:cNvSpPr>
          <p:nvPr>
            <p:ph type="title"/>
          </p:nvPr>
        </p:nvSpPr>
        <p:spPr>
          <a:xfrm>
            <a:off x="238539" y="-190266"/>
            <a:ext cx="9356723" cy="1143000"/>
          </a:xfrm>
        </p:spPr>
        <p:txBody>
          <a:bodyPr vert="horz" lIns="91440" tIns="45720" rIns="91440" bIns="45720" rtlCol="0" anchor="ctr">
            <a:normAutofit/>
          </a:bodyPr>
          <a:lstStyle/>
          <a:p>
            <a:r>
              <a:rPr lang="en-GB" sz="2800" b="1" kern="1200" dirty="0">
                <a:latin typeface="Arial" panose="020B0604020202020204" pitchFamily="34" charset="0"/>
                <a:ea typeface="+mj-ea"/>
                <a:cs typeface="Arial" panose="020B0604020202020204" pitchFamily="34" charset="0"/>
              </a:rPr>
              <a:t>Co-regulation strategies</a:t>
            </a:r>
          </a:p>
        </p:txBody>
      </p:sp>
      <p:graphicFrame>
        <p:nvGraphicFramePr>
          <p:cNvPr id="6" name="TextBox 3">
            <a:extLst>
              <a:ext uri="{FF2B5EF4-FFF2-40B4-BE49-F238E27FC236}">
                <a16:creationId xmlns:a16="http://schemas.microsoft.com/office/drawing/2014/main" id="{BF7BACC7-DFA8-E638-1F17-7937EA0B9CBA}"/>
              </a:ext>
            </a:extLst>
          </p:cNvPr>
          <p:cNvGraphicFramePr/>
          <p:nvPr>
            <p:extLst>
              <p:ext uri="{D42A27DB-BD31-4B8C-83A1-F6EECF244321}">
                <p14:modId xmlns:p14="http://schemas.microsoft.com/office/powerpoint/2010/main" val="3594839565"/>
              </p:ext>
            </p:extLst>
          </p:nvPr>
        </p:nvGraphicFramePr>
        <p:xfrm>
          <a:off x="609600" y="1583474"/>
          <a:ext cx="11190514" cy="3685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5924B6AF-D09C-9DF4-A895-B0CFFFDA9A5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6822937"/>
      </p:ext>
    </p:extLst>
  </p:cSld>
  <p:clrMapOvr>
    <a:masterClrMapping/>
  </p:clrMapOvr>
  <mc:AlternateContent xmlns:mc="http://schemas.openxmlformats.org/markup-compatibility/2006" xmlns:p14="http://schemas.microsoft.com/office/powerpoint/2010/main">
    <mc:Choice Requires="p14">
      <p:transition spd="slow" p14:dur="2000" advTm="148576"/>
    </mc:Choice>
    <mc:Fallback xmlns="">
      <p:transition spd="slow" advTm="14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24B1-DC4A-39F0-3A48-46B4725A6700}"/>
              </a:ext>
            </a:extLst>
          </p:cNvPr>
          <p:cNvSpPr>
            <a:spLocks noGrp="1"/>
          </p:cNvSpPr>
          <p:nvPr>
            <p:ph type="title"/>
          </p:nvPr>
        </p:nvSpPr>
        <p:spPr>
          <a:xfrm>
            <a:off x="-769434" y="-167964"/>
            <a:ext cx="10136459" cy="1143000"/>
          </a:xfrm>
        </p:spPr>
        <p:txBody>
          <a:bodyPr/>
          <a:lstStyle/>
          <a:p>
            <a:pPr algn="ctr"/>
            <a:r>
              <a:rPr lang="en-GB" sz="2800" b="1" dirty="0"/>
              <a:t>Sample strategies from the toolkit: emotional and behavioural regulation</a:t>
            </a:r>
          </a:p>
        </p:txBody>
      </p:sp>
      <p:sp>
        <p:nvSpPr>
          <p:cNvPr id="4" name="Cloud Callout 5">
            <a:extLst>
              <a:ext uri="{FF2B5EF4-FFF2-40B4-BE49-F238E27FC236}">
                <a16:creationId xmlns:a16="http://schemas.microsoft.com/office/drawing/2014/main" id="{B98BA10A-9D25-549C-89EE-ADD5EF7E304F}"/>
              </a:ext>
            </a:extLst>
          </p:cNvPr>
          <p:cNvSpPr>
            <a:spLocks noGrp="1"/>
          </p:cNvSpPr>
          <p:nvPr>
            <p:ph idx="1"/>
          </p:nvPr>
        </p:nvSpPr>
        <p:spPr>
          <a:xfrm>
            <a:off x="2832410" y="2139696"/>
            <a:ext cx="7973122" cy="3257494"/>
          </a:xfrm>
          <a:prstGeom prst="cloudCallout">
            <a:avLst>
              <a:gd name="adj1" fmla="val -76619"/>
              <a:gd name="adj2" fmla="val 56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1800" dirty="0"/>
              <a:t>Have I felt like this before?</a:t>
            </a:r>
          </a:p>
          <a:p>
            <a:pPr algn="ctr"/>
            <a:r>
              <a:rPr lang="en-GB" sz="1800" dirty="0"/>
              <a:t>What did I do to feel more positive?</a:t>
            </a:r>
          </a:p>
          <a:p>
            <a:pPr algn="ctr"/>
            <a:r>
              <a:rPr lang="en-GB" sz="1800" dirty="0"/>
              <a:t>Who helped me?</a:t>
            </a:r>
          </a:p>
          <a:p>
            <a:pPr algn="ctr"/>
            <a:r>
              <a:rPr lang="en-GB" sz="1800" dirty="0"/>
              <a:t>How did I feel afterwards?</a:t>
            </a:r>
          </a:p>
          <a:p>
            <a:pPr algn="ctr"/>
            <a:r>
              <a:rPr lang="en-GB" sz="1800" dirty="0"/>
              <a:t>Did I talk to myself? (what did I say?)</a:t>
            </a:r>
          </a:p>
          <a:p>
            <a:pPr algn="ctr"/>
            <a:r>
              <a:rPr lang="en-GB" sz="1800" dirty="0"/>
              <a:t>What makes me feel in control?</a:t>
            </a:r>
          </a:p>
        </p:txBody>
      </p:sp>
      <p:sp>
        <p:nvSpPr>
          <p:cNvPr id="6" name="TextBox 5">
            <a:extLst>
              <a:ext uri="{FF2B5EF4-FFF2-40B4-BE49-F238E27FC236}">
                <a16:creationId xmlns:a16="http://schemas.microsoft.com/office/drawing/2014/main" id="{6C42BAB1-68F9-736B-C59D-BCF72E67BDA6}"/>
              </a:ext>
            </a:extLst>
          </p:cNvPr>
          <p:cNvSpPr txBox="1"/>
          <p:nvPr/>
        </p:nvSpPr>
        <p:spPr>
          <a:xfrm>
            <a:off x="2453268" y="1460809"/>
            <a:ext cx="84749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Teaching children to use their inner quiet voice to self-regulate </a:t>
            </a:r>
          </a:p>
        </p:txBody>
      </p:sp>
      <p:pic>
        <p:nvPicPr>
          <p:cNvPr id="11" name="Audio 10">
            <a:hlinkClick r:id="" action="ppaction://media"/>
            <a:extLst>
              <a:ext uri="{FF2B5EF4-FFF2-40B4-BE49-F238E27FC236}">
                <a16:creationId xmlns:a16="http://schemas.microsoft.com/office/drawing/2014/main" id="{27128688-021B-4E28-89FF-F566D7A024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7869661"/>
      </p:ext>
    </p:extLst>
  </p:cSld>
  <p:clrMapOvr>
    <a:masterClrMapping/>
  </p:clrMapOvr>
  <mc:AlternateContent xmlns:mc="http://schemas.openxmlformats.org/markup-compatibility/2006" xmlns:p14="http://schemas.microsoft.com/office/powerpoint/2010/main">
    <mc:Choice Requires="p14">
      <p:transition spd="slow" p14:dur="2000" advTm="55472"/>
    </mc:Choice>
    <mc:Fallback xmlns="">
      <p:transition spd="slow" advTm="5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3c5dbf34-c73a-430c-9290-9174ad787734" ContentTypeId="0x0101004E1B537BC2B2AD43A5AF5311D732D3AA" PreviousValue="false"/>
</file>

<file path=customXml/item4.xml><?xml version="1.0" encoding="utf-8"?>
<ct:contentTypeSchema xmlns:ct="http://schemas.microsoft.com/office/2006/metadata/contentType" xmlns:ma="http://schemas.microsoft.com/office/2006/metadata/properties/metaAttributes" ct:_="" ma:_="" ma:contentTypeName="Virtual School for Children in Care" ma:contentTypeID="0x0101004E1B537BC2B2AD43A5AF5311D732D3AAE100647F40790072254282ECBF5F6C3CA1DB" ma:contentTypeVersion="1767" ma:contentTypeDescription="" ma:contentTypeScope="" ma:versionID="00e9e35bf4828fa8155739e54567500c">
  <xsd:schema xmlns:xsd="http://www.w3.org/2001/XMLSchema" xmlns:xs="http://www.w3.org/2001/XMLSchema" xmlns:p="http://schemas.microsoft.com/office/2006/metadata/properties" xmlns:ns2="c5dbf80e-f509-45f6-9fe5-406e3eefabbb" xmlns:ns3="dac9d169-87c7-439a-9d3c-116151fb24e3" targetNamespace="http://schemas.microsoft.com/office/2006/metadata/properties" ma:root="true" ma:fieldsID="969199e7cc5113b5947c789607f591e0" ns2:_="" ns3:_="">
    <xsd:import namespace="c5dbf80e-f509-45f6-9fe5-406e3eefabbb"/>
    <xsd:import namespace="dac9d169-87c7-439a-9d3c-116151fb24e3"/>
    <xsd:element name="properties">
      <xsd:complexType>
        <xsd:sequence>
          <xsd:element name="documentManagement">
            <xsd:complexType>
              <xsd:all>
                <xsd:element ref="ns2:hc632fe273cb498aa970207d30c3b1d8" minOccurs="0"/>
                <xsd:element ref="ns2:TaxCatchAll" minOccurs="0"/>
                <xsd:element ref="ns2:TaxCatchAllLabel" minOccurs="0"/>
                <xsd:element ref="ns2:Item_x0020_ID" minOccurs="0"/>
                <xsd:element ref="ns2:Active_x0020_Document" minOccurs="0"/>
                <xsd:element ref="ns2:ad12e5300b7543dba4718901bd0b4d26" minOccurs="0"/>
                <xsd:element ref="ns2:eeadced8a35a499eaa6ae428604d987c"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hc632fe273cb498aa970207d30c3b1d8" ma:index="8"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d4a312c-8bfd-4205-9607-3e85c687ffc4}" ma:internalName="TaxCatchAll" ma:showField="CatchAllData" ma:web="dac9d169-87c7-439a-9d3c-116151fb24e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d4a312c-8bfd-4205-9607-3e85c687ffc4}" ma:internalName="TaxCatchAllLabel" ma:readOnly="true" ma:showField="CatchAllDataLabel" ma:web="dac9d169-87c7-439a-9d3c-116151fb24e3">
      <xsd:complexType>
        <xsd:complexContent>
          <xsd:extension base="dms:MultiChoiceLookup">
            <xsd:sequence>
              <xsd:element name="Value" type="dms:Lookup" maxOccurs="unbounded" minOccurs="0" nillable="true"/>
            </xsd:sequence>
          </xsd:extension>
        </xsd:complexContent>
      </xsd:complexType>
    </xsd:element>
    <xsd:element name="Item_x0020_ID" ma:index="12" nillable="true" ma:displayName="Item ID" ma:internalName="Item_x0020_ID">
      <xsd:simpleType>
        <xsd:restriction base="dms:Text">
          <xsd:maxLength value="255"/>
        </xsd:restriction>
      </xsd:simpleType>
    </xsd:element>
    <xsd:element name="Active_x0020_Document" ma:index="13" nillable="true" ma:displayName="Active Document" ma:default="1" ma:internalName="Active_x0020_Document">
      <xsd:simpleType>
        <xsd:restriction base="dms:Boolean"/>
      </xsd:simpleType>
    </xsd:element>
    <xsd:element name="ad12e5300b7543dba4718901bd0b4d26" ma:index="14" ma:taxonomy="true" ma:internalName="ad12e5300b7543dba4718901bd0b4d26" ma:taxonomyFieldName="Virtual_x0020_School_x0020_for_x0020_Children_x0020_in_x0020_Care" ma:displayName="Virtual School for Children in Care" ma:readOnly="false" ma:default="" ma:fieldId="{ad12e530-0b75-43db-a471-8901bd0b4d26}" ma:sspId="3c5dbf34-c73a-430c-9290-9174ad787734" ma:termSetId="f64eb736-13c1-4f19-814c-82c549873d00" ma:anchorId="00000000-0000-0000-0000-000000000000" ma:open="false" ma:isKeyword="false">
      <xsd:complexType>
        <xsd:sequence>
          <xsd:element ref="pc:Terms" minOccurs="0" maxOccurs="1"/>
        </xsd:sequence>
      </xsd:complexType>
    </xsd:element>
    <xsd:element name="eeadced8a35a499eaa6ae428604d987c" ma:index="16" nillable="true" ma:taxonomy="true" ma:internalName="eeadced8a35a499eaa6ae428604d987c" ma:taxonomyFieldName="Financial_x0020_Year" ma:displayName="Financial Year" ma:default="" ma:fieldId="{eeadced8-a35a-499e-aa6a-e428604d987c}" ma:sspId="3c5dbf34-c73a-430c-9290-9174ad787734" ma:termSetId="7d71bb9a-de29-4fe1-ae9a-43907322fcf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c9d169-87c7-439a-9d3c-116151fb24e3"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eeadced8a35a499eaa6ae428604d987c xmlns="c5dbf80e-f509-45f6-9fe5-406e3eefabbb">
      <Terms xmlns="http://schemas.microsoft.com/office/infopath/2007/PartnerControls">
        <TermInfo xmlns="http://schemas.microsoft.com/office/infopath/2007/PartnerControls">
          <TermName xmlns="http://schemas.microsoft.com/office/infopath/2007/PartnerControls">2024/2025</TermName>
          <TermId xmlns="http://schemas.microsoft.com/office/infopath/2007/PartnerControls">3eab0260-b3ea-4b08-b989-8e3fedd8bf3e</TermId>
        </TermInfo>
      </Terms>
    </eeadced8a35a499eaa6ae428604d987c>
    <_dlc_DocId xmlns="dac9d169-87c7-439a-9d3c-116151fb24e3">EIHNDOCID-498695300-10234</_dlc_DocId>
    <TaxCatchAll xmlns="c5dbf80e-f509-45f6-9fe5-406e3eefabbb">
      <Value>742</Value>
      <Value>668</Value>
      <Value>630</Value>
    </TaxCatchAll>
    <Active_x0020_Document xmlns="c5dbf80e-f509-45f6-9fe5-406e3eefabbb">true</Active_x0020_Document>
    <ad12e5300b7543dba4718901bd0b4d26 xmlns="c5dbf80e-f509-45f6-9fe5-406e3eefabbb">
      <Terms xmlns="http://schemas.microsoft.com/office/infopath/2007/PartnerControls">
        <TermInfo xmlns="http://schemas.microsoft.com/office/infopath/2007/PartnerControls">
          <TermName xmlns="http://schemas.microsoft.com/office/infopath/2007/PartnerControls">Staff Training</TermName>
          <TermId xmlns="http://schemas.microsoft.com/office/infopath/2007/PartnerControls">cf9b3574-6b91-4c95-aba1-881ed7425ec4</TermId>
        </TermInfo>
      </Terms>
    </ad12e5300b7543dba4718901bd0b4d26>
    <_dlc_DocIdUrl xmlns="dac9d169-87c7-439a-9d3c-116151fb24e3">
      <Url>https://hants.sharepoint.com/sites/EIHN/VS/_layouts/15/DocIdRedir.aspx?ID=EIHNDOCID-498695300-10234</Url>
      <Description>EIHNDOCID-498695300-10234</Description>
    </_dlc_DocIdUrl>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Training</TermName>
          <TermId xmlns="http://schemas.microsoft.com/office/infopath/2007/PartnerControls">e4ce98c8-814c-4628-9def-d2ffbee51808</TermId>
        </TermInfo>
      </Terms>
    </hc632fe273cb498aa970207d30c3b1d8>
    <Item_x0020_ID xmlns="c5dbf80e-f509-45f6-9fe5-406e3eefabbb" xsi:nil="true"/>
  </documentManagement>
</p:properties>
</file>

<file path=customXml/itemProps1.xml><?xml version="1.0" encoding="utf-8"?>
<ds:datastoreItem xmlns:ds="http://schemas.openxmlformats.org/officeDocument/2006/customXml" ds:itemID="{83C8FC93-B95D-46EE-BB92-7C954045564B}">
  <ds:schemaRefs>
    <ds:schemaRef ds:uri="http://schemas.microsoft.com/sharepoint/v3/contenttype/forms"/>
  </ds:schemaRefs>
</ds:datastoreItem>
</file>

<file path=customXml/itemProps2.xml><?xml version="1.0" encoding="utf-8"?>
<ds:datastoreItem xmlns:ds="http://schemas.openxmlformats.org/officeDocument/2006/customXml" ds:itemID="{44EF59FE-5F9C-477C-A8D5-1D5022817202}">
  <ds:schemaRefs>
    <ds:schemaRef ds:uri="http://schemas.microsoft.com/sharepoint/events"/>
  </ds:schemaRefs>
</ds:datastoreItem>
</file>

<file path=customXml/itemProps3.xml><?xml version="1.0" encoding="utf-8"?>
<ds:datastoreItem xmlns:ds="http://schemas.openxmlformats.org/officeDocument/2006/customXml" ds:itemID="{40022573-4B0F-4D3D-AD7E-A5067F8D6E58}">
  <ds:schemaRefs>
    <ds:schemaRef ds:uri="Microsoft.SharePoint.Taxonomy.ContentTypeSync"/>
  </ds:schemaRefs>
</ds:datastoreItem>
</file>

<file path=customXml/itemProps4.xml><?xml version="1.0" encoding="utf-8"?>
<ds:datastoreItem xmlns:ds="http://schemas.openxmlformats.org/officeDocument/2006/customXml" ds:itemID="{320446F3-DAB9-49A9-ACF8-8B2D55E28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bf80e-f509-45f6-9fe5-406e3eefabbb"/>
    <ds:schemaRef ds:uri="dac9d169-87c7-439a-9d3c-116151fb24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9473755-A780-40E0-864F-2AC0BAD11BD6}">
  <ds:schemaRefs>
    <ds:schemaRef ds:uri="http://schemas.openxmlformats.org/package/2006/metadata/core-properties"/>
    <ds:schemaRef ds:uri="http://purl.org/dc/elements/1.1/"/>
    <ds:schemaRef ds:uri="http://www.w3.org/XML/1998/namespace"/>
    <ds:schemaRef ds:uri="http://purl.org/dc/dcmitype/"/>
    <ds:schemaRef ds:uri="c5dbf80e-f509-45f6-9fe5-406e3eefabbb"/>
    <ds:schemaRef ds:uri="http://schemas.microsoft.com/office/2006/documentManagement/types"/>
    <ds:schemaRef ds:uri="http://purl.org/dc/terms/"/>
    <ds:schemaRef ds:uri="http://schemas.microsoft.com/office/infopath/2007/PartnerControls"/>
    <ds:schemaRef ds:uri="dac9d169-87c7-439a-9d3c-116151fb24e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186</TotalTime>
  <Words>796</Words>
  <Application>Microsoft Office PowerPoint</Application>
  <PresentationFormat>Widescreen</PresentationFormat>
  <Paragraphs>85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Wingdings</vt:lpstr>
      <vt:lpstr>HIAS PowerPoint template</vt:lpstr>
      <vt:lpstr>PowerPoint Presentation</vt:lpstr>
      <vt:lpstr>Emotional and behavioural regulation</vt:lpstr>
      <vt:lpstr>Emotional and behavioural dysregulation: window of tolerance – fight/flight/freeze response</vt:lpstr>
      <vt:lpstr>Indicators suggestive of emotional and behavioural regulation</vt:lpstr>
      <vt:lpstr>Managing emotional and behavioural regulation</vt:lpstr>
      <vt:lpstr>Sensory Regulation </vt:lpstr>
      <vt:lpstr>Co-regulation strategies</vt:lpstr>
      <vt:lpstr>Sample strategies from the toolkit: emotional and behavioural regulation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Todd, Jennifer</dc:creator>
  <cp:lastModifiedBy>Todd, Jennifer</cp:lastModifiedBy>
  <cp:revision>2</cp:revision>
  <dcterms:created xsi:type="dcterms:W3CDTF">2024-09-02T08:18:45Z</dcterms:created>
  <dcterms:modified xsi:type="dcterms:W3CDTF">2025-02-04T14:15:00Z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0x0101004E1B537BC2B2AD43A5AF5311D732D3AAE100647F40790072254282ECBF5F6C3CA1DB</vt:lpwstr>
  </property>
  <property fmtid="{D5CDD505-2E9C-101B-9397-08002B2CF9AE}" pid="4" name="Virtual School for Children in Care">
    <vt:lpwstr>630;#Staff Training|cf9b3574-6b91-4c95-aba1-881ed7425ec4</vt:lpwstr>
  </property>
  <property fmtid="{D5CDD505-2E9C-101B-9397-08002B2CF9AE}" pid="5" name="lcf76f155ced4ddcb4097134ff3c332f">
    <vt:lpwstr/>
  </property>
  <property fmtid="{D5CDD505-2E9C-101B-9397-08002B2CF9AE}" pid="6" name="_dlc_DocIdItemGuid">
    <vt:lpwstr>1c211069-c92d-487d-bda6-7b0ff9fe1951</vt:lpwstr>
  </property>
  <property fmtid="{D5CDD505-2E9C-101B-9397-08002B2CF9AE}" pid="7" name="Financial Year">
    <vt:lpwstr>742;#2024/2025|3eab0260-b3ea-4b08-b989-8e3fedd8bf3e</vt:lpwstr>
  </property>
  <property fmtid="{D5CDD505-2E9C-101B-9397-08002B2CF9AE}" pid="8" name="Document Type">
    <vt:lpwstr>668;#Training|e4ce98c8-814c-4628-9def-d2ffbee51808</vt:lpwstr>
  </property>
  <property fmtid="{D5CDD505-2E9C-101B-9397-08002B2CF9AE}" pid="9" name="Document_x0020_Type">
    <vt:lpwstr>668;#Training|e4ce98c8-814c-4628-9def-d2ffbee51808</vt:lpwstr>
  </property>
  <property fmtid="{D5CDD505-2E9C-101B-9397-08002B2CF9AE}" pid="10" name="Virtual_x0020_School_x0020_for_x0020_Children_x0020_in_x0020_Care">
    <vt:lpwstr>630;#Staff Training|cf9b3574-6b91-4c95-aba1-881ed7425ec4</vt:lpwstr>
  </property>
  <property fmtid="{D5CDD505-2E9C-101B-9397-08002B2CF9AE}" pid="11" name="Financial_x0020_Year">
    <vt:lpwstr>742;#2024/2025|3eab0260-b3ea-4b08-b989-8e3fedd8bf3e</vt:lpwstr>
  </property>
</Properties>
</file>