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sldIdLst>
    <p:sldId id="256" r:id="rId7"/>
    <p:sldId id="257" r:id="rId8"/>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EBF713-F1D9-4E88-A34D-1A95B4FCCBD0}" v="1" dt="2024-06-25T11:26:18.1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360" y="28"/>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ABA5D4C-135D-42C3-8557-EACE6C0E8C25}"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66875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ABA5D4C-135D-42C3-8557-EACE6C0E8C25}"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405888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ABA5D4C-135D-42C3-8557-EACE6C0E8C25}"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240355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ABA5D4C-135D-42C3-8557-EACE6C0E8C25}"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4062523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BA5D4C-135D-42C3-8557-EACE6C0E8C25}" type="datetimeFigureOut">
              <a:rPr lang="en-GB" smtClean="0"/>
              <a:t>25/06/2024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374423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ABA5D4C-135D-42C3-8557-EACE6C0E8C25}"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573849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ABA5D4C-135D-42C3-8557-EACE6C0E8C25}" type="datetimeFigureOut">
              <a:rPr lang="en-GB" smtClean="0"/>
              <a:t>25/06/2024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4151652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ABA5D4C-135D-42C3-8557-EACE6C0E8C25}" type="datetimeFigureOut">
              <a:rPr lang="en-GB" smtClean="0"/>
              <a:t>25/06/2024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11401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BA5D4C-135D-42C3-8557-EACE6C0E8C25}" type="datetimeFigureOut">
              <a:rPr lang="en-GB" smtClean="0"/>
              <a:t>25/06/2024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1614346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BA5D4C-135D-42C3-8557-EACE6C0E8C25}"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109717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BA5D4C-135D-42C3-8557-EACE6C0E8C25}" type="datetimeFigureOut">
              <a:rPr lang="en-GB" smtClean="0"/>
              <a:t>25/06/2024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3791507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BA5D4C-135D-42C3-8557-EACE6C0E8C25}" type="datetimeFigureOut">
              <a:rPr lang="en-GB" smtClean="0"/>
              <a:t>25/06/2024</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8C1C3-D2F0-4BF3-847B-C1E0146B894E}" type="slidenum">
              <a:rPr lang="en-GB" smtClean="0"/>
              <a:t>‹#›</a:t>
            </a:fld>
            <a:endParaRPr lang="en-GB"/>
          </a:p>
        </p:txBody>
      </p:sp>
    </p:spTree>
    <p:extLst>
      <p:ext uri="{BB962C8B-B14F-4D97-AF65-F5344CB8AC3E}">
        <p14:creationId xmlns:p14="http://schemas.microsoft.com/office/powerpoint/2010/main" val="2855823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virtualschool@hants.gov.uk" TargetMode="External"/><Relationship Id="rId3" Type="http://schemas.openxmlformats.org/officeDocument/2006/relationships/image" Target="../media/image2.png"/><Relationship Id="rId7" Type="http://schemas.openxmlformats.org/officeDocument/2006/relationships/hyperlink" Target="https://www.gov.uk/government/publications/promoting-the-education-of-looked-after-children"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hants.gov.uk/socialcareandhealth/childrenandfamilies/childcare/providers/eye-eynff/early-years-pupil-premium" TargetMode="External"/><Relationship Id="rId5" Type="http://schemas.openxmlformats.org/officeDocument/2006/relationships/hyperlink" Target="https://www.hants.gov.uk/socialcareandhealth/childrenandfamilies/childcare/providers/children-in-care" TargetMode="External"/><Relationship Id="rId4" Type="http://schemas.openxmlformats.org/officeDocument/2006/relationships/hyperlink" Target="https://www.hants.gov.uk/educationandlearning/virtual-schoo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virtualschool@hants.gov.uk" TargetMode="External"/><Relationship Id="rId2" Type="http://schemas.openxmlformats.org/officeDocument/2006/relationships/hyperlink" Target="mailto:childcare@hants.gov.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5155503" y="5612905"/>
            <a:ext cx="4550026" cy="1128463"/>
          </a:xfrm>
          <a:prstGeom prst="roundRect">
            <a:avLst/>
          </a:prstGeom>
          <a:solidFill>
            <a:schemeClr val="bg1"/>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en-GB" sz="1100">
                <a:solidFill>
                  <a:schemeClr val="tx1"/>
                </a:solidFill>
              </a:rPr>
              <a:t>Each. </a:t>
            </a:r>
          </a:p>
        </p:txBody>
      </p:sp>
      <p:sp>
        <p:nvSpPr>
          <p:cNvPr id="5" name="TextBox 4"/>
          <p:cNvSpPr txBox="1"/>
          <p:nvPr/>
        </p:nvSpPr>
        <p:spPr>
          <a:xfrm>
            <a:off x="5078961" y="902001"/>
            <a:ext cx="4608512" cy="5001369"/>
          </a:xfrm>
          <a:prstGeom prst="rect">
            <a:avLst/>
          </a:prstGeom>
          <a:noFill/>
        </p:spPr>
        <p:txBody>
          <a:bodyPr wrap="square" rtlCol="0">
            <a:spAutoFit/>
          </a:bodyPr>
          <a:lstStyle/>
          <a:p>
            <a:r>
              <a:rPr lang="en-GB" sz="1100" b="0" i="0" u="none" strike="noStrike">
                <a:solidFill>
                  <a:srgbClr val="000000"/>
                </a:solidFill>
                <a:effectLst/>
              </a:rPr>
              <a:t>The term ‘Child in Care’ (CIC) is used in this guidance. The term ‘Looked After Child’ (LAC) or ‘Child Looked After’ (CLA) is also widely used and is also correct.</a:t>
            </a:r>
            <a:endParaRPr lang="en-GB" sz="1100"/>
          </a:p>
          <a:p>
            <a:pPr algn="just" fontAlgn="base"/>
            <a:r>
              <a:rPr lang="en-GB" sz="1100">
                <a:solidFill>
                  <a:srgbClr val="000000"/>
                </a:solidFill>
              </a:rPr>
              <a:t>Children in Care can live in their own home, in a foster placement with a foster Carer, in a foster placement with a family member or relative or in a Local Authority home </a:t>
            </a:r>
            <a:endParaRPr lang="en-GB" sz="1100" b="1" i="0" u="none" strike="noStrike">
              <a:solidFill>
                <a:srgbClr val="000000"/>
              </a:solidFill>
              <a:effectLst/>
            </a:endParaRPr>
          </a:p>
          <a:p>
            <a:pPr algn="just" rtl="0" fontAlgn="base"/>
            <a:endParaRPr lang="en-GB" sz="1100" b="1" i="0" u="none" strike="noStrike">
              <a:solidFill>
                <a:srgbClr val="000000"/>
              </a:solidFill>
              <a:effectLst/>
            </a:endParaRPr>
          </a:p>
          <a:p>
            <a:pPr algn="just" rtl="0" fontAlgn="base"/>
            <a:r>
              <a:rPr lang="en-GB" sz="1100" b="1" i="0" u="none" strike="noStrike">
                <a:solidFill>
                  <a:srgbClr val="000000"/>
                </a:solidFill>
                <a:effectLst/>
              </a:rPr>
              <a:t>What is a Care Order? </a:t>
            </a:r>
            <a:r>
              <a:rPr lang="en-GB" sz="1100" b="0" i="0" u="none" strike="noStrike">
                <a:solidFill>
                  <a:srgbClr val="000000"/>
                </a:solidFill>
                <a:effectLst/>
              </a:rPr>
              <a:t> </a:t>
            </a:r>
          </a:p>
          <a:p>
            <a:pPr algn="just" rtl="0" fontAlgn="base"/>
            <a:r>
              <a:rPr lang="en-GB" sz="1100" b="0" i="0" u="none" strike="noStrike">
                <a:solidFill>
                  <a:srgbClr val="000000"/>
                </a:solidFill>
                <a:effectLst/>
              </a:rPr>
              <a:t> A Care Order is a Court order made under the Children Act 1989 that places a child under the care of a Local Authority. The Local Authority then shares ‘Parental Responsibility’ for the child with the parents, and will make most of the important decisions about the child's upbringing e.g. where they live and how they are educated.  </a:t>
            </a:r>
          </a:p>
          <a:p>
            <a:pPr algn="just" rtl="0" fontAlgn="base"/>
            <a:r>
              <a:rPr lang="en-GB" sz="1100" b="0" i="0" u="none" strike="noStrike">
                <a:solidFill>
                  <a:srgbClr val="000000"/>
                </a:solidFill>
                <a:effectLst/>
              </a:rPr>
              <a:t>A court can only make a Care Order if it is sure that:  </a:t>
            </a:r>
          </a:p>
          <a:p>
            <a:pPr algn="just" rtl="0" fontAlgn="base">
              <a:buFont typeface="Arial" panose="020B0604020202020204" pitchFamily="34" charset="0"/>
              <a:buChar char="•"/>
            </a:pPr>
            <a:r>
              <a:rPr lang="en-GB" sz="1100" b="0" i="0" u="none" strike="noStrike">
                <a:solidFill>
                  <a:srgbClr val="000000"/>
                </a:solidFill>
                <a:effectLst/>
              </a:rPr>
              <a:t>the child is suffering, or is likely to suffer, significant harm.  </a:t>
            </a:r>
          </a:p>
          <a:p>
            <a:pPr algn="just" rtl="0" fontAlgn="base">
              <a:buFont typeface="Arial" panose="020B0604020202020204" pitchFamily="34" charset="0"/>
              <a:buChar char="•"/>
            </a:pPr>
            <a:r>
              <a:rPr lang="en-GB" sz="1100" b="0" i="0" u="none" strike="noStrike">
                <a:solidFill>
                  <a:srgbClr val="000000"/>
                </a:solidFill>
                <a:effectLst/>
              </a:rPr>
              <a:t>the harm is caused by the child's parents or if the parents are failing to protect the child.  </a:t>
            </a:r>
          </a:p>
          <a:p>
            <a:pPr algn="just" rtl="0" fontAlgn="base">
              <a:buFont typeface="Arial" panose="020B0604020202020204" pitchFamily="34" charset="0"/>
              <a:buChar char="•"/>
            </a:pPr>
            <a:r>
              <a:rPr lang="en-GB" sz="1100" b="0" i="0" u="none" strike="noStrike">
                <a:solidFill>
                  <a:srgbClr val="000000"/>
                </a:solidFill>
                <a:effectLst/>
              </a:rPr>
              <a:t>the child is likely to suffer harm because they are beyond parental control.  </a:t>
            </a:r>
          </a:p>
          <a:p>
            <a:pPr algn="just" rtl="0" fontAlgn="base"/>
            <a:endParaRPr lang="en-GB" sz="1100" b="1">
              <a:solidFill>
                <a:srgbClr val="000000"/>
              </a:solidFill>
            </a:endParaRPr>
          </a:p>
          <a:p>
            <a:pPr algn="just" rtl="0" fontAlgn="base"/>
            <a:r>
              <a:rPr lang="en-GB" sz="1100" b="1">
                <a:solidFill>
                  <a:srgbClr val="000000"/>
                </a:solidFill>
              </a:rPr>
              <a:t>Care plans</a:t>
            </a:r>
          </a:p>
          <a:p>
            <a:pPr algn="just" fontAlgn="base"/>
            <a:r>
              <a:rPr lang="en-GB" sz="1100">
                <a:solidFill>
                  <a:srgbClr val="000000"/>
                </a:solidFill>
              </a:rPr>
              <a:t>Before a child is taken into care, the Local Authority will produce a </a:t>
            </a:r>
            <a:r>
              <a:rPr lang="en-GB" sz="1100" b="1">
                <a:solidFill>
                  <a:srgbClr val="000000"/>
                </a:solidFill>
              </a:rPr>
              <a:t>care plan </a:t>
            </a:r>
            <a:r>
              <a:rPr lang="en-GB" sz="1100">
                <a:solidFill>
                  <a:srgbClr val="000000"/>
                </a:solidFill>
              </a:rPr>
              <a:t>for the future care of the child. The parents and the child should be involved in developing the Care Plan. The child's Social Worker will make a Care Plan to help the court decide how the child should be cared for. The plan should show how the child’s needs would be met in care, including their </a:t>
            </a:r>
            <a:r>
              <a:rPr lang="en-GB" sz="1100" b="1">
                <a:solidFill>
                  <a:srgbClr val="000000"/>
                </a:solidFill>
              </a:rPr>
              <a:t>health, education and contact </a:t>
            </a:r>
            <a:r>
              <a:rPr lang="en-GB" sz="1100">
                <a:solidFill>
                  <a:srgbClr val="000000"/>
                </a:solidFill>
              </a:rPr>
              <a:t>with family members. </a:t>
            </a:r>
          </a:p>
          <a:p>
            <a:pPr algn="just" rtl="0" fontAlgn="base"/>
            <a:endParaRPr lang="en-GB" sz="1100" b="0" i="0" u="none" strike="noStrike">
              <a:solidFill>
                <a:srgbClr val="000000"/>
              </a:solidFill>
              <a:effectLst/>
              <a:latin typeface="&amp;quot"/>
            </a:endParaRPr>
          </a:p>
          <a:p>
            <a:endParaRPr lang="en-GB" sz="1100"/>
          </a:p>
          <a:p>
            <a:endParaRPr lang="en-GB" sz="1100"/>
          </a:p>
        </p:txBody>
      </p:sp>
      <p:sp>
        <p:nvSpPr>
          <p:cNvPr id="8" name="Rounded Rectangle 7"/>
          <p:cNvSpPr/>
          <p:nvPr/>
        </p:nvSpPr>
        <p:spPr>
          <a:xfrm>
            <a:off x="5097016" y="184066"/>
            <a:ext cx="2304256" cy="645589"/>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a:t>Children in Care</a:t>
            </a:r>
          </a:p>
        </p:txBody>
      </p:sp>
      <p:sp>
        <p:nvSpPr>
          <p:cNvPr id="10" name="Rounded Rectangle 9"/>
          <p:cNvSpPr/>
          <p:nvPr/>
        </p:nvSpPr>
        <p:spPr>
          <a:xfrm>
            <a:off x="6167382" y="5423440"/>
            <a:ext cx="3284283" cy="135026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0" fontAlgn="base"/>
            <a:endParaRPr lang="en-GB" sz="1100" b="0" i="0" u="none" strike="noStrike">
              <a:solidFill>
                <a:srgbClr val="000000"/>
              </a:solidFill>
              <a:effectLst/>
            </a:endParaRPr>
          </a:p>
        </p:txBody>
      </p:sp>
      <p:sp>
        <p:nvSpPr>
          <p:cNvPr id="12" name="Rounded Rectangle 11"/>
          <p:cNvSpPr/>
          <p:nvPr/>
        </p:nvSpPr>
        <p:spPr>
          <a:xfrm>
            <a:off x="124225" y="133392"/>
            <a:ext cx="3214676" cy="612068"/>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b="1"/>
              <a:t>PEPs</a:t>
            </a:r>
          </a:p>
        </p:txBody>
      </p:sp>
      <p:sp>
        <p:nvSpPr>
          <p:cNvPr id="13" name="TextBox 12"/>
          <p:cNvSpPr txBox="1"/>
          <p:nvPr/>
        </p:nvSpPr>
        <p:spPr>
          <a:xfrm>
            <a:off x="138105" y="606463"/>
            <a:ext cx="4598871" cy="4324261"/>
          </a:xfrm>
          <a:prstGeom prst="rect">
            <a:avLst/>
          </a:prstGeom>
          <a:noFill/>
        </p:spPr>
        <p:txBody>
          <a:bodyPr wrap="square" rtlCol="0" anchor="t">
            <a:spAutoFit/>
          </a:bodyPr>
          <a:lstStyle/>
          <a:p>
            <a:endParaRPr lang="en-GB" sz="1100" dirty="0"/>
          </a:p>
          <a:p>
            <a:pPr algn="just" rtl="0" fontAlgn="base"/>
            <a:r>
              <a:rPr lang="en-GB" sz="1100" b="1" i="0" u="none" strike="noStrike" dirty="0">
                <a:solidFill>
                  <a:srgbClr val="000000"/>
                </a:solidFill>
                <a:effectLst/>
              </a:rPr>
              <a:t>Personal Education Plans (PEPs) for Children in Care </a:t>
            </a:r>
            <a:r>
              <a:rPr lang="en-GB" sz="1100" b="0" i="0" u="none" strike="noStrike" dirty="0">
                <a:solidFill>
                  <a:srgbClr val="000000"/>
                </a:solidFill>
                <a:effectLst/>
              </a:rPr>
              <a:t> </a:t>
            </a:r>
          </a:p>
          <a:p>
            <a:pPr algn="just" rtl="0" fontAlgn="base"/>
            <a:endParaRPr lang="en-GB" sz="1100" b="0" i="0" u="none" strike="noStrike" dirty="0">
              <a:solidFill>
                <a:srgbClr val="000000"/>
              </a:solidFill>
              <a:effectLst/>
            </a:endParaRPr>
          </a:p>
          <a:p>
            <a:pPr algn="l" rtl="0" fontAlgn="base"/>
            <a:r>
              <a:rPr lang="en-GB" sz="1100" b="0" i="0" u="none" strike="noStrike" dirty="0">
                <a:effectLst/>
              </a:rPr>
              <a:t>It is requirement for a Child in Care to have a PEP. The </a:t>
            </a:r>
            <a:r>
              <a:rPr lang="en-GB" sz="1100" dirty="0"/>
              <a:t>purpose</a:t>
            </a:r>
            <a:r>
              <a:rPr lang="en-GB" sz="1100" b="0" i="0" u="none" strike="noStrike" dirty="0">
                <a:effectLst/>
              </a:rPr>
              <a:t> of the Personal Education Plan meeting is to look at the child/ young person's current educational needs and to update the Early Years setting regarding the child/young person's social needs. The main purpose of this meeting is to ensure that the setting, Social Services and the Carers are aware of any current areas of concern regarding the child/young person's needs and to plan together the current priorities and any future action.</a:t>
            </a:r>
            <a:r>
              <a:rPr lang="en-GB" sz="1100" b="1" i="0" u="none" strike="noStrike" dirty="0">
                <a:effectLst/>
              </a:rPr>
              <a:t> </a:t>
            </a:r>
            <a:endParaRPr lang="en-GB" sz="1100" b="1" i="0" u="none" strike="noStrike" dirty="0">
              <a:effectLst/>
              <a:cs typeface="Calibri"/>
            </a:endParaRPr>
          </a:p>
          <a:p>
            <a:pPr algn="l" rtl="0" fontAlgn="base"/>
            <a:endParaRPr lang="en-GB" sz="1100" b="1" i="0" u="none" strike="noStrike" dirty="0">
              <a:effectLst/>
            </a:endParaRPr>
          </a:p>
          <a:p>
            <a:pPr algn="just" rtl="0" fontAlgn="base"/>
            <a:r>
              <a:rPr lang="en-GB" sz="1100" b="0" i="0" u="none" strike="noStrike" dirty="0">
                <a:solidFill>
                  <a:srgbClr val="000000"/>
                </a:solidFill>
                <a:effectLst/>
              </a:rPr>
              <a:t>The child’s </a:t>
            </a:r>
            <a:r>
              <a:rPr lang="en-GB" sz="1100" b="1" i="0" u="none" strike="noStrike" dirty="0">
                <a:solidFill>
                  <a:srgbClr val="000000"/>
                </a:solidFill>
                <a:effectLst/>
              </a:rPr>
              <a:t>Social Worker</a:t>
            </a:r>
            <a:r>
              <a:rPr lang="en-GB" sz="1100" b="0" i="0" u="none" strike="noStrike" dirty="0">
                <a:solidFill>
                  <a:srgbClr val="000000"/>
                </a:solidFill>
                <a:effectLst/>
              </a:rPr>
              <a:t> has responsibility for informing the setting a child is in care, </a:t>
            </a:r>
            <a:r>
              <a:rPr lang="en-GB" sz="1100" b="1" i="0" u="none" strike="noStrike" dirty="0">
                <a:solidFill>
                  <a:srgbClr val="000000"/>
                </a:solidFill>
                <a:effectLst/>
              </a:rPr>
              <a:t>initiating the first PEP meeting</a:t>
            </a:r>
            <a:r>
              <a:rPr lang="en-GB" sz="1100" b="0" i="0" u="none" strike="noStrike" dirty="0">
                <a:solidFill>
                  <a:srgbClr val="000000"/>
                </a:solidFill>
                <a:effectLst/>
              </a:rPr>
              <a:t>, completing the first PEP form and distribution. </a:t>
            </a:r>
            <a:r>
              <a:rPr lang="en-GB" sz="1100" dirty="0">
                <a:solidFill>
                  <a:srgbClr val="000000"/>
                </a:solidFill>
              </a:rPr>
              <a:t>Virtual School uses an E-PEP called Asset – you will be sent a log in to use. </a:t>
            </a:r>
          </a:p>
          <a:p>
            <a:pPr algn="just" rtl="0" fontAlgn="base"/>
            <a:r>
              <a:rPr lang="en-GB" sz="1100" b="0" i="0" u="none" strike="noStrike" dirty="0">
                <a:solidFill>
                  <a:srgbClr val="000000"/>
                </a:solidFill>
                <a:effectLst/>
              </a:rPr>
              <a:t>The Early Years setting needs to provide information on the child’s overall progress in </a:t>
            </a:r>
            <a:r>
              <a:rPr lang="en-GB" sz="1100" dirty="0">
                <a:solidFill>
                  <a:srgbClr val="000000"/>
                </a:solidFill>
              </a:rPr>
              <a:t>the relevant</a:t>
            </a:r>
            <a:r>
              <a:rPr lang="en-GB" sz="1100" b="0" i="0" u="none" strike="noStrike" dirty="0">
                <a:solidFill>
                  <a:srgbClr val="000000"/>
                </a:solidFill>
                <a:effectLst/>
              </a:rPr>
              <a:t> Areas of Learning and the child’s Characteristics of Effective Learning. </a:t>
            </a:r>
          </a:p>
          <a:p>
            <a:pPr algn="just" fontAlgn="base"/>
            <a:r>
              <a:rPr lang="en-GB" sz="1100" b="0" i="0" u="none" strike="noStrike" dirty="0">
                <a:solidFill>
                  <a:srgbClr val="000000"/>
                </a:solidFill>
                <a:effectLst/>
              </a:rPr>
              <a:t>Once the initial PEP has taken place, </a:t>
            </a:r>
            <a:r>
              <a:rPr lang="en-GB" sz="1100" b="1" i="0" u="none" strike="noStrike" dirty="0">
                <a:solidFill>
                  <a:srgbClr val="000000"/>
                </a:solidFill>
                <a:effectLst/>
              </a:rPr>
              <a:t>reviews will be then organised by the Designated Lead for Children in care who works in the child’s setting</a:t>
            </a:r>
            <a:r>
              <a:rPr lang="en-GB" sz="1100" b="0" i="0" u="none" strike="noStrike" dirty="0">
                <a:solidFill>
                  <a:srgbClr val="000000"/>
                </a:solidFill>
                <a:effectLst/>
              </a:rPr>
              <a:t>. It is good practice to set dates of PEP reviews in advance so that dates and times are agreed well in advance. </a:t>
            </a:r>
          </a:p>
          <a:p>
            <a:pPr algn="just" rtl="0" fontAlgn="base"/>
            <a:endParaRPr lang="en-GB" sz="1100" b="0" i="0" u="none" strike="noStrike" dirty="0">
              <a:solidFill>
                <a:srgbClr val="000000"/>
              </a:solidFill>
              <a:effectLst/>
            </a:endParaRPr>
          </a:p>
          <a:p>
            <a:endParaRPr lang="en-GB" sz="1100" dirty="0"/>
          </a:p>
          <a:p>
            <a:r>
              <a:rPr lang="en-GB" sz="1100" dirty="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9074" y="5687596"/>
            <a:ext cx="1015663" cy="1015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43959" y="84299"/>
            <a:ext cx="1507706" cy="648664"/>
          </a:xfrm>
          <a:prstGeom prst="rect">
            <a:avLst/>
          </a:prstGeom>
        </p:spPr>
      </p:pic>
      <p:sp>
        <p:nvSpPr>
          <p:cNvPr id="19" name="Rounded Rectangle 18"/>
          <p:cNvSpPr/>
          <p:nvPr/>
        </p:nvSpPr>
        <p:spPr>
          <a:xfrm>
            <a:off x="200472" y="4437112"/>
            <a:ext cx="4464496" cy="2343457"/>
          </a:xfrm>
          <a:prstGeom prst="roundRect">
            <a:avLst/>
          </a:prstGeom>
          <a:solidFill>
            <a:schemeClr val="bg1"/>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b="1">
              <a:solidFill>
                <a:schemeClr val="tx1"/>
              </a:solidFill>
            </a:endParaRPr>
          </a:p>
        </p:txBody>
      </p:sp>
      <p:sp>
        <p:nvSpPr>
          <p:cNvPr id="22" name="TextBox 21"/>
          <p:cNvSpPr txBox="1"/>
          <p:nvPr/>
        </p:nvSpPr>
        <p:spPr>
          <a:xfrm>
            <a:off x="272480" y="4509120"/>
            <a:ext cx="4464496" cy="2169825"/>
          </a:xfrm>
          <a:prstGeom prst="rect">
            <a:avLst/>
          </a:prstGeom>
          <a:noFill/>
        </p:spPr>
        <p:txBody>
          <a:bodyPr wrap="square" rtlCol="0">
            <a:spAutoFit/>
          </a:bodyPr>
          <a:lstStyle/>
          <a:p>
            <a:r>
              <a:rPr lang="en-GB" sz="1000" b="1" dirty="0">
                <a:solidFill>
                  <a:schemeClr val="dk1"/>
                </a:solidFill>
              </a:rPr>
              <a:t>Additional  Information and Guidance</a:t>
            </a:r>
          </a:p>
          <a:p>
            <a:r>
              <a:rPr lang="en-GB" sz="1000" dirty="0">
                <a:solidFill>
                  <a:schemeClr val="dk1"/>
                </a:solidFill>
              </a:rPr>
              <a:t>Virtual School Website</a:t>
            </a:r>
          </a:p>
          <a:p>
            <a:r>
              <a:rPr lang="en-GB" sz="1000" dirty="0">
                <a:solidFill>
                  <a:schemeClr val="dk1"/>
                </a:solidFill>
                <a:hlinkClick r:id="rId4"/>
              </a:rPr>
              <a:t>www.hants.gov.uk/educationandlearning/virtual-school</a:t>
            </a:r>
            <a:r>
              <a:rPr lang="en-GB" sz="1000" dirty="0">
                <a:solidFill>
                  <a:schemeClr val="dk1"/>
                </a:solidFill>
              </a:rPr>
              <a:t> </a:t>
            </a:r>
          </a:p>
          <a:p>
            <a:endParaRPr lang="en-GB" sz="500" dirty="0">
              <a:solidFill>
                <a:schemeClr val="dk1"/>
              </a:solidFill>
            </a:endParaRPr>
          </a:p>
          <a:p>
            <a:r>
              <a:rPr lang="en-GB" sz="1000" dirty="0">
                <a:solidFill>
                  <a:schemeClr val="dk1"/>
                </a:solidFill>
              </a:rPr>
              <a:t>Hampshire County Council – CiC guidance for settings</a:t>
            </a:r>
          </a:p>
          <a:p>
            <a:r>
              <a:rPr lang="en-GB" sz="1000" u="sng" dirty="0">
                <a:solidFill>
                  <a:schemeClr val="dk1"/>
                </a:solidFill>
                <a:hlinkClick r:id="rId5"/>
              </a:rPr>
              <a:t>https://www.hants.gov.uk/socialcareandhealth/childrenandfamilies/childcare/providers/children-in-care</a:t>
            </a:r>
            <a:endParaRPr lang="en-GB" sz="1000" dirty="0">
              <a:solidFill>
                <a:schemeClr val="dk1"/>
              </a:solidFill>
            </a:endParaRPr>
          </a:p>
          <a:p>
            <a:r>
              <a:rPr lang="en-GB" sz="500" dirty="0">
                <a:solidFill>
                  <a:schemeClr val="dk1"/>
                </a:solidFill>
              </a:rPr>
              <a:t> </a:t>
            </a:r>
          </a:p>
          <a:p>
            <a:r>
              <a:rPr lang="en-GB" sz="1000" dirty="0">
                <a:solidFill>
                  <a:schemeClr val="dk1"/>
                </a:solidFill>
              </a:rPr>
              <a:t>Early Years Pupil Premium - Information for providers</a:t>
            </a:r>
          </a:p>
          <a:p>
            <a:r>
              <a:rPr lang="en-GB" sz="1000" u="sng" dirty="0">
                <a:solidFill>
                  <a:schemeClr val="dk1"/>
                </a:solidFill>
                <a:hlinkClick r:id="rId6"/>
              </a:rPr>
              <a:t>https://www.hants.gov.uk/socialcareandhealth/childrenandfamilies/childcare/providers/eye-eynff/early-years-pupil-premium</a:t>
            </a:r>
            <a:endParaRPr lang="en-GB" sz="1000" dirty="0">
              <a:solidFill>
                <a:schemeClr val="dk1"/>
              </a:solidFill>
            </a:endParaRPr>
          </a:p>
          <a:p>
            <a:r>
              <a:rPr lang="en-GB" sz="500" dirty="0">
                <a:solidFill>
                  <a:schemeClr val="dk1"/>
                </a:solidFill>
              </a:rPr>
              <a:t> </a:t>
            </a:r>
          </a:p>
          <a:p>
            <a:r>
              <a:rPr lang="en-GB" sz="1000" dirty="0">
                <a:solidFill>
                  <a:schemeClr val="dk1"/>
                </a:solidFill>
              </a:rPr>
              <a:t>Promoting the education of looked after children - LA guidance Feb 2018</a:t>
            </a:r>
          </a:p>
          <a:p>
            <a:r>
              <a:rPr lang="en-GB" sz="1000" u="sng" dirty="0">
                <a:solidFill>
                  <a:schemeClr val="dk1"/>
                </a:solidFill>
                <a:hlinkClick r:id="rId7"/>
              </a:rPr>
              <a:t>https://www.gov.uk/government/publications/promoting-the-education-of-looked-after-children</a:t>
            </a:r>
            <a:endParaRPr lang="en-GB" sz="1000" dirty="0">
              <a:solidFill>
                <a:schemeClr val="dk1"/>
              </a:solidFill>
            </a:endParaRPr>
          </a:p>
        </p:txBody>
      </p:sp>
      <p:grpSp>
        <p:nvGrpSpPr>
          <p:cNvPr id="4" name="Group 3"/>
          <p:cNvGrpSpPr/>
          <p:nvPr/>
        </p:nvGrpSpPr>
        <p:grpSpPr>
          <a:xfrm>
            <a:off x="2882188" y="4361371"/>
            <a:ext cx="2356886" cy="625651"/>
            <a:chOff x="2957181" y="3934159"/>
            <a:chExt cx="2214122" cy="469240"/>
          </a:xfrm>
        </p:grpSpPr>
        <p:sp>
          <p:nvSpPr>
            <p:cNvPr id="15" name="TextBox 14"/>
            <p:cNvSpPr txBox="1"/>
            <p:nvPr/>
          </p:nvSpPr>
          <p:spPr>
            <a:xfrm>
              <a:off x="2957181" y="4080232"/>
              <a:ext cx="2214122" cy="323167"/>
            </a:xfrm>
            <a:prstGeom prst="rect">
              <a:avLst/>
            </a:prstGeom>
            <a:noFill/>
          </p:spPr>
          <p:txBody>
            <a:bodyPr wrap="square" rtlCol="0">
              <a:spAutoFit/>
            </a:bodyPr>
            <a:lstStyle/>
            <a:p>
              <a:r>
                <a:rPr lang="en-GB" sz="1100"/>
                <a:t> </a:t>
              </a:r>
              <a:r>
                <a:rPr lang="en-GB" sz="1100">
                  <a:hlinkClick r:id="rId8"/>
                </a:rPr>
                <a:t>virtualschool@hants.gov.uk</a:t>
              </a:r>
              <a:endParaRPr lang="en-GB" sz="1100"/>
            </a:p>
            <a:p>
              <a:endParaRPr lang="en-GB" sz="1100" u="sng"/>
            </a:p>
          </p:txBody>
        </p:sp>
        <p:sp>
          <p:nvSpPr>
            <p:cNvPr id="14" name="Rounded Rectangle 13"/>
            <p:cNvSpPr/>
            <p:nvPr/>
          </p:nvSpPr>
          <p:spPr>
            <a:xfrm>
              <a:off x="3022066" y="3934159"/>
              <a:ext cx="1583331" cy="170438"/>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a:t>Any further questions?</a:t>
              </a:r>
            </a:p>
          </p:txBody>
        </p:sp>
      </p:grpSp>
      <p:sp>
        <p:nvSpPr>
          <p:cNvPr id="23" name="Rounded Rectangle 22"/>
          <p:cNvSpPr/>
          <p:nvPr/>
        </p:nvSpPr>
        <p:spPr>
          <a:xfrm>
            <a:off x="2943901" y="4354991"/>
            <a:ext cx="1685423" cy="442536"/>
          </a:xfrm>
          <a:prstGeom prst="roundRect">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b="1">
              <a:solidFill>
                <a:schemeClr val="tx1"/>
              </a:solidFill>
            </a:endParaRPr>
          </a:p>
        </p:txBody>
      </p:sp>
      <p:sp>
        <p:nvSpPr>
          <p:cNvPr id="3" name="TextBox 2">
            <a:extLst>
              <a:ext uri="{FF2B5EF4-FFF2-40B4-BE49-F238E27FC236}">
                <a16:creationId xmlns:a16="http://schemas.microsoft.com/office/drawing/2014/main" id="{421DF2B7-4665-40D7-9ED6-E50EAB358FC6}"/>
              </a:ext>
            </a:extLst>
          </p:cNvPr>
          <p:cNvSpPr txBox="1"/>
          <p:nvPr/>
        </p:nvSpPr>
        <p:spPr>
          <a:xfrm>
            <a:off x="6167381" y="5658270"/>
            <a:ext cx="3178107" cy="1015663"/>
          </a:xfrm>
          <a:prstGeom prst="rect">
            <a:avLst/>
          </a:prstGeom>
          <a:noFill/>
        </p:spPr>
        <p:txBody>
          <a:bodyPr wrap="square" rtlCol="0">
            <a:spAutoFit/>
          </a:bodyPr>
          <a:lstStyle/>
          <a:p>
            <a:r>
              <a:rPr lang="en-GB" sz="1000" dirty="0">
                <a:solidFill>
                  <a:schemeClr val="tx1"/>
                </a:solidFill>
              </a:rPr>
              <a:t>Every preschool, nursery and childminder should have a </a:t>
            </a:r>
            <a:r>
              <a:rPr lang="en-GB" sz="1000" b="1" dirty="0">
                <a:solidFill>
                  <a:schemeClr val="tx1"/>
                </a:solidFill>
              </a:rPr>
              <a:t>Designated Lead for Looked after Children </a:t>
            </a:r>
            <a:r>
              <a:rPr lang="en-GB" sz="1000" dirty="0">
                <a:solidFill>
                  <a:schemeClr val="tx1"/>
                </a:solidFill>
              </a:rPr>
              <a:t>who has been trained by Virtual School. The setting should have a policy relating to ‘Care experienced children’ or should make reference to this group in their policies </a:t>
            </a:r>
            <a:r>
              <a:rPr lang="en-GB" sz="1000" dirty="0"/>
              <a:t>to</a:t>
            </a:r>
            <a:r>
              <a:rPr lang="en-GB" sz="1000" dirty="0">
                <a:solidFill>
                  <a:schemeClr val="tx1"/>
                </a:solidFill>
              </a:rPr>
              <a:t> show how the setting will meet and support the individual child’s needs.</a:t>
            </a:r>
            <a:endParaRPr lang="en-GB" sz="1000" dirty="0"/>
          </a:p>
        </p:txBody>
      </p:sp>
    </p:spTree>
    <p:extLst>
      <p:ext uri="{BB962C8B-B14F-4D97-AF65-F5344CB8AC3E}">
        <p14:creationId xmlns:p14="http://schemas.microsoft.com/office/powerpoint/2010/main" val="809740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8464" y="116632"/>
            <a:ext cx="4464496" cy="936104"/>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b="1"/>
              <a:t>Questions to ask and things to do…</a:t>
            </a:r>
          </a:p>
        </p:txBody>
      </p:sp>
      <p:sp>
        <p:nvSpPr>
          <p:cNvPr id="7" name="Rounded Rectangle 6"/>
          <p:cNvSpPr/>
          <p:nvPr/>
        </p:nvSpPr>
        <p:spPr>
          <a:xfrm>
            <a:off x="673494" y="5282337"/>
            <a:ext cx="2335290" cy="160304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How is the pupil doing  in the setting?</a:t>
            </a:r>
          </a:p>
          <a:p>
            <a:pPr algn="ctr"/>
            <a:r>
              <a:rPr lang="en-GB" sz="1100">
                <a:solidFill>
                  <a:schemeClr val="tx1"/>
                </a:solidFill>
              </a:rPr>
              <a:t>Where are they in terms of progress &amp; attainment?</a:t>
            </a:r>
          </a:p>
          <a:p>
            <a:pPr algn="ctr"/>
            <a:r>
              <a:rPr lang="en-GB" sz="1100">
                <a:solidFill>
                  <a:schemeClr val="tx1"/>
                </a:solidFill>
              </a:rPr>
              <a:t>What are their priority needs?</a:t>
            </a:r>
          </a:p>
          <a:p>
            <a:pPr algn="ctr"/>
            <a:r>
              <a:rPr lang="en-GB" sz="1100">
                <a:solidFill>
                  <a:schemeClr val="tx1"/>
                </a:solidFill>
              </a:rPr>
              <a:t>What are the views of the child, parent/carer, school, social worker?</a:t>
            </a:r>
          </a:p>
          <a:p>
            <a:endParaRPr lang="en-GB" sz="1100">
              <a:solidFill>
                <a:schemeClr val="tx1"/>
              </a:solidFill>
            </a:endParaRPr>
          </a:p>
        </p:txBody>
      </p:sp>
      <p:sp>
        <p:nvSpPr>
          <p:cNvPr id="9" name="Rounded Rectangle 8"/>
          <p:cNvSpPr/>
          <p:nvPr/>
        </p:nvSpPr>
        <p:spPr>
          <a:xfrm>
            <a:off x="0" y="1106269"/>
            <a:ext cx="5025008" cy="3549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100" b="1" dirty="0">
                <a:solidFill>
                  <a:schemeClr val="tx1"/>
                </a:solidFill>
              </a:rPr>
              <a:t>As a Designated Lead what should I be doing? – </a:t>
            </a:r>
            <a:r>
              <a:rPr lang="en-GB" sz="1100" dirty="0">
                <a:solidFill>
                  <a:schemeClr val="tx1"/>
                </a:solidFill>
              </a:rPr>
              <a:t>what questions should I be asking ?</a:t>
            </a:r>
          </a:p>
          <a:p>
            <a:endParaRPr lang="en-GB" sz="800" b="1" dirty="0">
              <a:solidFill>
                <a:schemeClr val="tx1"/>
              </a:solidFill>
            </a:endParaRPr>
          </a:p>
          <a:p>
            <a:pPr marL="171450" indent="-171450">
              <a:buFont typeface="Arial" panose="020B0604020202020204" pitchFamily="34" charset="0"/>
              <a:buChar char="•"/>
            </a:pPr>
            <a:r>
              <a:rPr lang="en-GB" sz="1100" b="1" dirty="0">
                <a:solidFill>
                  <a:schemeClr val="tx1"/>
                </a:solidFill>
              </a:rPr>
              <a:t>You should request:</a:t>
            </a:r>
          </a:p>
          <a:p>
            <a:pPr marL="171450" indent="-171450">
              <a:buFont typeface="Arial" panose="020B0604020202020204" pitchFamily="34" charset="0"/>
              <a:buChar char="•"/>
            </a:pPr>
            <a:r>
              <a:rPr lang="en-GB" sz="1100" dirty="0">
                <a:solidFill>
                  <a:schemeClr val="tx1"/>
                </a:solidFill>
              </a:rPr>
              <a:t>A date for a PEP meeting with the Social Worker, if this has not been sent to you.</a:t>
            </a:r>
          </a:p>
          <a:p>
            <a:pPr marL="171450" indent="-171450">
              <a:buFont typeface="Arial" panose="020B0604020202020204" pitchFamily="34" charset="0"/>
              <a:buChar char="•"/>
            </a:pPr>
            <a:r>
              <a:rPr lang="en-GB" sz="1100" dirty="0">
                <a:solidFill>
                  <a:schemeClr val="tx1"/>
                </a:solidFill>
              </a:rPr>
              <a:t>Where relevant, the child’s latest assessments from a previous setting and any plans if they are in place e.g. Health and Care plan (EHCP)</a:t>
            </a:r>
          </a:p>
          <a:p>
            <a:pPr marL="171450" indent="-171450">
              <a:buFont typeface="Arial" panose="020B0604020202020204" pitchFamily="34" charset="0"/>
              <a:buChar char="•"/>
            </a:pPr>
            <a:r>
              <a:rPr lang="en-GB" sz="1100" dirty="0">
                <a:solidFill>
                  <a:schemeClr val="tx1"/>
                </a:solidFill>
              </a:rPr>
              <a:t>The legal care status of the child – ICO (Interim Care Order), FCO (Full Care Order) or Accommodated (Section 20). This may need updating within a short period of time, dependent on the individual circumstances as an Interim Care Order may be replaced with a Full Care Order as a case proceeds through the courts.</a:t>
            </a:r>
          </a:p>
          <a:p>
            <a:pPr marL="171450" indent="-171450">
              <a:buFont typeface="Arial" panose="020B0604020202020204" pitchFamily="34" charset="0"/>
              <a:buChar char="•"/>
            </a:pPr>
            <a:r>
              <a:rPr lang="en-GB" sz="1100" b="1" dirty="0">
                <a:solidFill>
                  <a:schemeClr val="tx1"/>
                </a:solidFill>
              </a:rPr>
              <a:t>You should ensure</a:t>
            </a:r>
            <a:r>
              <a:rPr lang="en-GB" sz="1100" dirty="0">
                <a:solidFill>
                  <a:schemeClr val="tx1"/>
                </a:solidFill>
              </a:rPr>
              <a:t>:</a:t>
            </a:r>
          </a:p>
          <a:p>
            <a:pPr marL="171450" indent="-171450">
              <a:buFont typeface="Arial" panose="020B0604020202020204" pitchFamily="34" charset="0"/>
              <a:buChar char="•"/>
            </a:pPr>
            <a:r>
              <a:rPr lang="en-GB" sz="1100" dirty="0">
                <a:solidFill>
                  <a:schemeClr val="tx1"/>
                </a:solidFill>
              </a:rPr>
              <a:t>that the child has been identified as LAC and is receiving correct funding. Email </a:t>
            </a:r>
            <a:r>
              <a:rPr lang="en-GB" sz="1100" dirty="0">
                <a:solidFill>
                  <a:schemeClr val="tx1"/>
                </a:solidFill>
                <a:hlinkClick r:id="rId2"/>
              </a:rPr>
              <a:t>childcare@hants.gov.uk </a:t>
            </a:r>
            <a:r>
              <a:rPr lang="en-GB" sz="1100" dirty="0">
                <a:solidFill>
                  <a:schemeClr val="tx1"/>
                </a:solidFill>
              </a:rPr>
              <a:t>to check this.</a:t>
            </a:r>
          </a:p>
          <a:p>
            <a:pPr marL="171450" indent="-171450">
              <a:buFont typeface="Arial" panose="020B0604020202020204" pitchFamily="34" charset="0"/>
              <a:buChar char="•"/>
            </a:pPr>
            <a:r>
              <a:rPr lang="en-GB" sz="1100" dirty="0">
                <a:solidFill>
                  <a:schemeClr val="tx1"/>
                </a:solidFill>
              </a:rPr>
              <a:t>Check that recording of Carer’s details is accurate, including any mobile numbers for text messaging and contact etc</a:t>
            </a:r>
            <a:endParaRPr lang="en-GB" sz="1100" dirty="0">
              <a:solidFill>
                <a:schemeClr val="tx1"/>
              </a:solidFill>
              <a:cs typeface="Calibri"/>
            </a:endParaRPr>
          </a:p>
          <a:p>
            <a:pPr marL="171450" indent="-171450">
              <a:buFont typeface="Arial" panose="020B0604020202020204" pitchFamily="34" charset="0"/>
              <a:buChar char="•"/>
            </a:pPr>
            <a:r>
              <a:rPr lang="en-GB" sz="1100" dirty="0">
                <a:solidFill>
                  <a:schemeClr val="tx1"/>
                </a:solidFill>
              </a:rPr>
              <a:t>Ensure that the child’s records are current so that assessments and comments re Characteristics of Effective Learning can be shared at the initial PEP meeting (within 20 days of child entering care)</a:t>
            </a:r>
            <a:endParaRPr lang="en-GB" sz="1100" dirty="0">
              <a:solidFill>
                <a:schemeClr val="tx1"/>
              </a:solidFill>
              <a:cs typeface="Calibri"/>
            </a:endParaRPr>
          </a:p>
          <a:p>
            <a:endParaRPr lang="en-GB" sz="1100" dirty="0">
              <a:solidFill>
                <a:schemeClr val="tx1"/>
              </a:solidFill>
            </a:endParaRPr>
          </a:p>
        </p:txBody>
      </p:sp>
      <p:sp>
        <p:nvSpPr>
          <p:cNvPr id="8" name="Flowchart: Stored Data 7"/>
          <p:cNvSpPr/>
          <p:nvPr/>
        </p:nvSpPr>
        <p:spPr>
          <a:xfrm rot="10800000">
            <a:off x="385462" y="5335075"/>
            <a:ext cx="2592288" cy="1315662"/>
          </a:xfrm>
          <a:prstGeom prst="flowChartOnlineStorage">
            <a:avLst/>
          </a:prstGeom>
          <a:no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Down Ribbon 9"/>
          <p:cNvSpPr/>
          <p:nvPr/>
        </p:nvSpPr>
        <p:spPr>
          <a:xfrm>
            <a:off x="7113240" y="5453608"/>
            <a:ext cx="2520280" cy="1200516"/>
          </a:xfrm>
          <a:prstGeom prst="ribbon">
            <a:avLst/>
          </a:prstGeom>
          <a:no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ounded Rectangle 17"/>
          <p:cNvSpPr/>
          <p:nvPr/>
        </p:nvSpPr>
        <p:spPr>
          <a:xfrm>
            <a:off x="7753553" y="5407083"/>
            <a:ext cx="1327178" cy="160304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Monitor Record &amp; Celebrate</a:t>
            </a:r>
          </a:p>
          <a:p>
            <a:pPr algn="ctr"/>
            <a:r>
              <a:rPr lang="en-GB" sz="1100">
                <a:solidFill>
                  <a:schemeClr val="tx1"/>
                </a:solidFill>
              </a:rPr>
              <a:t>Progress</a:t>
            </a:r>
          </a:p>
          <a:p>
            <a:pPr algn="ctr"/>
            <a:r>
              <a:rPr lang="en-GB" sz="1100">
                <a:solidFill>
                  <a:schemeClr val="tx1"/>
                </a:solidFill>
              </a:rPr>
              <a:t>Success &amp;</a:t>
            </a:r>
          </a:p>
          <a:p>
            <a:pPr algn="ctr"/>
            <a:r>
              <a:rPr lang="en-GB" sz="1100">
                <a:solidFill>
                  <a:schemeClr val="tx1"/>
                </a:solidFill>
              </a:rPr>
              <a:t>Achievements</a:t>
            </a:r>
          </a:p>
          <a:p>
            <a:endParaRPr lang="en-GB" sz="1100">
              <a:solidFill>
                <a:schemeClr val="tx1"/>
              </a:solidFill>
            </a:endParaRPr>
          </a:p>
        </p:txBody>
      </p:sp>
      <p:sp>
        <p:nvSpPr>
          <p:cNvPr id="20" name="Rounded Rectangle 19"/>
          <p:cNvSpPr/>
          <p:nvPr/>
        </p:nvSpPr>
        <p:spPr>
          <a:xfrm>
            <a:off x="5097015" y="115552"/>
            <a:ext cx="4608512" cy="856553"/>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b="1"/>
              <a:t>What to expect if a HCC child is ‘new to care’</a:t>
            </a:r>
          </a:p>
        </p:txBody>
      </p:sp>
      <p:sp>
        <p:nvSpPr>
          <p:cNvPr id="22" name="Rounded Rectangle 21"/>
          <p:cNvSpPr/>
          <p:nvPr/>
        </p:nvSpPr>
        <p:spPr>
          <a:xfrm>
            <a:off x="4129878" y="5285723"/>
            <a:ext cx="2335290" cy="160304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Personal Education Plan is needs led, outcome focused with SMART targets.</a:t>
            </a:r>
          </a:p>
          <a:p>
            <a:pPr algn="ctr"/>
            <a:r>
              <a:rPr lang="en-GB" sz="1100">
                <a:solidFill>
                  <a:schemeClr val="tx1"/>
                </a:solidFill>
              </a:rPr>
              <a:t>EYPP is used to address plan and action.</a:t>
            </a:r>
          </a:p>
          <a:p>
            <a:pPr algn="ctr"/>
            <a:r>
              <a:rPr lang="en-GB" sz="1100">
                <a:solidFill>
                  <a:schemeClr val="tx1"/>
                </a:solidFill>
              </a:rPr>
              <a:t>Actions, support and interventions are delivered successfully.</a:t>
            </a:r>
          </a:p>
          <a:p>
            <a:endParaRPr lang="en-GB" sz="1100">
              <a:solidFill>
                <a:schemeClr val="tx1"/>
              </a:solidFill>
            </a:endParaRPr>
          </a:p>
        </p:txBody>
      </p:sp>
      <p:sp>
        <p:nvSpPr>
          <p:cNvPr id="23" name="Flowchart: Stored Data 22"/>
          <p:cNvSpPr/>
          <p:nvPr/>
        </p:nvSpPr>
        <p:spPr>
          <a:xfrm rot="10800000">
            <a:off x="3800872" y="5338461"/>
            <a:ext cx="2592288" cy="1315662"/>
          </a:xfrm>
          <a:prstGeom prst="flowChartOnlineStorage">
            <a:avLst/>
          </a:prstGeom>
          <a:no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Flowchart: Stored Data 26"/>
          <p:cNvSpPr/>
          <p:nvPr/>
        </p:nvSpPr>
        <p:spPr>
          <a:xfrm rot="10800000">
            <a:off x="385463" y="4796120"/>
            <a:ext cx="2592288" cy="460678"/>
          </a:xfrm>
          <a:prstGeom prst="flowChartOnlineStorage">
            <a:avLst/>
          </a:prstGeom>
          <a:solidFill>
            <a:srgbClr val="FF9900"/>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ed Rectangle 27"/>
          <p:cNvSpPr/>
          <p:nvPr/>
        </p:nvSpPr>
        <p:spPr>
          <a:xfrm>
            <a:off x="745502" y="4941168"/>
            <a:ext cx="2019013" cy="3370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a:solidFill>
                  <a:schemeClr val="bg1"/>
                </a:solidFill>
              </a:rPr>
              <a:t>Needs, Views, Priorities</a:t>
            </a:r>
          </a:p>
          <a:p>
            <a:endParaRPr lang="en-GB" sz="1100">
              <a:solidFill>
                <a:schemeClr val="tx1"/>
              </a:solidFill>
            </a:endParaRPr>
          </a:p>
        </p:txBody>
      </p:sp>
      <p:sp>
        <p:nvSpPr>
          <p:cNvPr id="29" name="Flowchart: Stored Data 28"/>
          <p:cNvSpPr/>
          <p:nvPr/>
        </p:nvSpPr>
        <p:spPr>
          <a:xfrm rot="10800000">
            <a:off x="3785707" y="4797152"/>
            <a:ext cx="2592288" cy="460678"/>
          </a:xfrm>
          <a:prstGeom prst="flowChartOnlineStorage">
            <a:avLst/>
          </a:prstGeom>
          <a:solidFill>
            <a:srgbClr val="FF9900"/>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ounded Rectangle 29"/>
          <p:cNvSpPr/>
          <p:nvPr/>
        </p:nvSpPr>
        <p:spPr>
          <a:xfrm>
            <a:off x="4145746" y="4942200"/>
            <a:ext cx="2019013" cy="3370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a:solidFill>
                  <a:schemeClr val="bg1"/>
                </a:solidFill>
              </a:rPr>
              <a:t>Targets, Plan, Spending</a:t>
            </a:r>
          </a:p>
          <a:p>
            <a:endParaRPr lang="en-GB" sz="1100">
              <a:solidFill>
                <a:schemeClr val="tx1"/>
              </a:solidFill>
            </a:endParaRPr>
          </a:p>
        </p:txBody>
      </p:sp>
      <p:sp>
        <p:nvSpPr>
          <p:cNvPr id="31" name="Flowchart: Stored Data 30"/>
          <p:cNvSpPr/>
          <p:nvPr/>
        </p:nvSpPr>
        <p:spPr>
          <a:xfrm rot="10800000">
            <a:off x="7113241" y="4819134"/>
            <a:ext cx="2592288" cy="460678"/>
          </a:xfrm>
          <a:prstGeom prst="flowChartOnlineStorage">
            <a:avLst/>
          </a:prstGeom>
          <a:solidFill>
            <a:srgbClr val="FF9900"/>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ounded Rectangle 31"/>
          <p:cNvSpPr/>
          <p:nvPr/>
        </p:nvSpPr>
        <p:spPr>
          <a:xfrm>
            <a:off x="7473279" y="4964182"/>
            <a:ext cx="2304257" cy="3370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a:solidFill>
                  <a:schemeClr val="bg1"/>
                </a:solidFill>
              </a:rPr>
              <a:t>Monitor, Record, Celebrate</a:t>
            </a:r>
          </a:p>
          <a:p>
            <a:endParaRPr lang="en-GB" sz="1100">
              <a:solidFill>
                <a:schemeClr val="tx1"/>
              </a:solidFill>
            </a:endParaRPr>
          </a:p>
        </p:txBody>
      </p:sp>
      <p:cxnSp>
        <p:nvCxnSpPr>
          <p:cNvPr id="25" name="Straight Connector 24"/>
          <p:cNvCxnSpPr/>
          <p:nvPr/>
        </p:nvCxnSpPr>
        <p:spPr>
          <a:xfrm>
            <a:off x="128464" y="4725144"/>
            <a:ext cx="4536504" cy="0"/>
          </a:xfrm>
          <a:prstGeom prst="line">
            <a:avLst/>
          </a:prstGeom>
          <a:ln>
            <a:solidFill>
              <a:srgbClr val="FF9900"/>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4953000" y="1052736"/>
            <a:ext cx="5112568" cy="3600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nSpc>
                <a:spcPct val="115000"/>
              </a:lnSpc>
              <a:spcBef>
                <a:spcPts val="900"/>
              </a:spcBef>
              <a:spcAft>
                <a:spcPts val="900"/>
              </a:spcAft>
            </a:pPr>
            <a:r>
              <a:rPr lang="en-GB" sz="1100" dirty="0">
                <a:solidFill>
                  <a:srgbClr val="222222"/>
                </a:solidFill>
                <a:effectLst/>
                <a:ea typeface="Times New Roman" panose="02020603050405020304" pitchFamily="18" charset="0"/>
                <a:cs typeface="Times New Roman" panose="02020603050405020304" pitchFamily="18" charset="0"/>
              </a:rPr>
              <a:t>If a child or young person is expected to join your setting soon or already attends your setting you should:</a:t>
            </a:r>
            <a:endParaRPr lang="en-GB" sz="1100" dirty="0">
              <a:effectLst/>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100" dirty="0">
                <a:solidFill>
                  <a:srgbClr val="222222"/>
                </a:solidFill>
                <a:effectLst/>
                <a:ea typeface="Times New Roman" panose="02020603050405020304" pitchFamily="18" charset="0"/>
                <a:cs typeface="Times New Roman" panose="02020603050405020304" pitchFamily="18" charset="0"/>
              </a:rPr>
              <a:t>Have had contact with their social worker, know their name and have their contact details</a:t>
            </a:r>
            <a:endParaRPr lang="en-GB" sz="1100" dirty="0">
              <a:effectLst/>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100" dirty="0">
                <a:solidFill>
                  <a:srgbClr val="222222"/>
                </a:solidFill>
                <a:effectLst/>
                <a:ea typeface="Times New Roman" panose="02020603050405020304" pitchFamily="18" charset="0"/>
                <a:cs typeface="Times New Roman" panose="02020603050405020304" pitchFamily="18" charset="0"/>
              </a:rPr>
              <a:t>Have been provided with details and contact information about the child’s current Carers (whether this a temporary or long term placement)</a:t>
            </a:r>
            <a:endParaRPr lang="en-GB" sz="1100" dirty="0">
              <a:effectLst/>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100" dirty="0">
                <a:solidFill>
                  <a:srgbClr val="222222"/>
                </a:solidFill>
                <a:effectLst/>
                <a:ea typeface="Times New Roman" panose="02020603050405020304" pitchFamily="18" charset="0"/>
                <a:cs typeface="Times New Roman" panose="02020603050405020304" pitchFamily="18" charset="0"/>
              </a:rPr>
              <a:t>Have been given details of any specific safeguarding information e.g. adults who should not have contact with the child.</a:t>
            </a:r>
            <a:endParaRPr lang="en-GB" sz="1100" dirty="0">
              <a:effectLst/>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100" dirty="0">
                <a:solidFill>
                  <a:srgbClr val="222222"/>
                </a:solidFill>
                <a:effectLst/>
                <a:ea typeface="Times New Roman" panose="02020603050405020304" pitchFamily="18" charset="0"/>
                <a:cs typeface="Times New Roman" panose="02020603050405020304" pitchFamily="18" charset="0"/>
              </a:rPr>
              <a:t>Have been requested to set a date for an initial </a:t>
            </a:r>
            <a:r>
              <a:rPr lang="en-GB" sz="1100" b="1" u="none" strike="noStrike" dirty="0">
                <a:solidFill>
                  <a:srgbClr val="016CBF"/>
                </a:solidFill>
                <a:effectLst/>
                <a:ea typeface="Times New Roman" panose="02020603050405020304" pitchFamily="18" charset="0"/>
                <a:cs typeface="Times New Roman" panose="02020603050405020304" pitchFamily="18" charset="0"/>
              </a:rPr>
              <a:t>PEP</a:t>
            </a:r>
            <a:r>
              <a:rPr lang="en-GB" sz="1100" dirty="0">
                <a:solidFill>
                  <a:srgbClr val="222222"/>
                </a:solidFill>
                <a:effectLst/>
                <a:ea typeface="Times New Roman" panose="02020603050405020304" pitchFamily="18" charset="0"/>
                <a:cs typeface="Times New Roman" panose="02020603050405020304" pitchFamily="18" charset="0"/>
              </a:rPr>
              <a:t> meeting – this is essential where a child is new to care and needs to be completed within 20 days of a child entering care. ( A log in to Asset will be sent to the setting)</a:t>
            </a:r>
            <a:endParaRPr lang="en-GB" sz="1100" dirty="0">
              <a:effectLst/>
              <a:ea typeface="Calibri" panose="020F0502020204030204" pitchFamily="34" charset="0"/>
              <a:cs typeface="Times New Roman" panose="02020603050405020304" pitchFamily="18" charset="0"/>
            </a:endParaRPr>
          </a:p>
          <a:p>
            <a:pPr marL="342900" lvl="0" indent="-342900">
              <a:spcAft>
                <a:spcPts val="1000"/>
              </a:spcAft>
              <a:buSzPts val="1000"/>
              <a:buFont typeface="Symbol" panose="05050102010706020507" pitchFamily="18" charset="2"/>
              <a:buChar char=""/>
              <a:tabLst>
                <a:tab pos="457200" algn="l"/>
              </a:tabLst>
            </a:pPr>
            <a:r>
              <a:rPr lang="en-GB" sz="1100" dirty="0">
                <a:solidFill>
                  <a:srgbClr val="222222"/>
                </a:solidFill>
                <a:effectLst/>
                <a:ea typeface="Times New Roman" panose="02020603050405020304" pitchFamily="18" charset="0"/>
                <a:cs typeface="Times New Roman" panose="02020603050405020304" pitchFamily="18" charset="0"/>
              </a:rPr>
              <a:t>Have been supplied with a copy of the child's latest PEP (if they are already in the care of a Local </a:t>
            </a:r>
            <a:r>
              <a:rPr lang="en-GB" sz="1100" dirty="0">
                <a:solidFill>
                  <a:srgbClr val="222222"/>
                </a:solidFill>
                <a:ea typeface="Times New Roman" panose="02020603050405020304" pitchFamily="18" charset="0"/>
                <a:cs typeface="Times New Roman" panose="02020603050405020304" pitchFamily="18" charset="0"/>
              </a:rPr>
              <a:t>A</a:t>
            </a:r>
            <a:r>
              <a:rPr lang="en-GB" sz="1100" dirty="0">
                <a:solidFill>
                  <a:srgbClr val="222222"/>
                </a:solidFill>
                <a:effectLst/>
                <a:ea typeface="Times New Roman" panose="02020603050405020304" pitchFamily="18" charset="0"/>
                <a:cs typeface="Times New Roman" panose="02020603050405020304" pitchFamily="18" charset="0"/>
              </a:rPr>
              <a:t>uthority)</a:t>
            </a:r>
          </a:p>
          <a:p>
            <a:pPr marL="342900" lvl="0" indent="-342900">
              <a:spcAft>
                <a:spcPts val="1000"/>
              </a:spcAft>
              <a:buSzPts val="1000"/>
              <a:buFont typeface="Symbol" panose="05050102010706020507" pitchFamily="18" charset="2"/>
              <a:buChar char=""/>
              <a:tabLst>
                <a:tab pos="457200" algn="l"/>
              </a:tabLst>
            </a:pPr>
            <a:r>
              <a:rPr lang="en-GB" sz="1100" dirty="0">
                <a:solidFill>
                  <a:srgbClr val="222222"/>
                </a:solidFill>
                <a:ea typeface="Calibri" panose="020F0502020204030204" pitchFamily="34" charset="0"/>
                <a:cs typeface="Times New Roman" panose="02020603050405020304" pitchFamily="18" charset="0"/>
              </a:rPr>
              <a:t>Please contact </a:t>
            </a:r>
            <a:r>
              <a:rPr lang="en-GB" sz="1100" dirty="0">
                <a:solidFill>
                  <a:srgbClr val="222222"/>
                </a:solidFill>
                <a:ea typeface="Calibri" panose="020F0502020204030204" pitchFamily="34" charset="0"/>
                <a:cs typeface="Times New Roman" panose="02020603050405020304" pitchFamily="18" charset="0"/>
                <a:hlinkClick r:id="rId3"/>
              </a:rPr>
              <a:t>virtualschool@hants.gov.uk</a:t>
            </a:r>
            <a:r>
              <a:rPr lang="en-GB" sz="1100" dirty="0">
                <a:solidFill>
                  <a:srgbClr val="222222"/>
                </a:solidFill>
                <a:ea typeface="Calibri" panose="020F0502020204030204" pitchFamily="34" charset="0"/>
                <a:cs typeface="Times New Roman" panose="02020603050405020304" pitchFamily="18" charset="0"/>
              </a:rPr>
              <a:t> for any support</a:t>
            </a:r>
            <a:endParaRPr lang="en-GB" sz="1100" dirty="0">
              <a:effectLst/>
              <a:ea typeface="Calibri" panose="020F0502020204030204" pitchFamily="34" charset="0"/>
              <a:cs typeface="Times New Roman" panose="02020603050405020304" pitchFamily="18" charset="0"/>
            </a:endParaRPr>
          </a:p>
          <a:p>
            <a:pPr>
              <a:lnSpc>
                <a:spcPct val="115000"/>
              </a:lnSpc>
              <a:spcAft>
                <a:spcPts val="0"/>
              </a:spcAft>
            </a:pPr>
            <a:endParaRPr lang="en-GB" sz="1100" dirty="0">
              <a:solidFill>
                <a:schemeClr val="tx1"/>
              </a:solidFill>
            </a:endParaRPr>
          </a:p>
        </p:txBody>
      </p:sp>
    </p:spTree>
    <p:extLst>
      <p:ext uri="{BB962C8B-B14F-4D97-AF65-F5344CB8AC3E}">
        <p14:creationId xmlns:p14="http://schemas.microsoft.com/office/powerpoint/2010/main" val="2010768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Virtual School for Children in Care" ma:contentTypeID="0x0101004E1B537BC2B2AD43A5AF5311D732D3AAE100647F40790072254282ECBF5F6C3CA1DB" ma:contentTypeVersion="1767" ma:contentTypeDescription="" ma:contentTypeScope="" ma:versionID="7dde0626c57fe0cf41f03d18f922ccc8">
  <xsd:schema xmlns:xsd="http://www.w3.org/2001/XMLSchema" xmlns:xs="http://www.w3.org/2001/XMLSchema" xmlns:p="http://schemas.microsoft.com/office/2006/metadata/properties" xmlns:ns2="c5dbf80e-f509-45f6-9fe5-406e3eefabbb" xmlns:ns3="dac9d169-87c7-439a-9d3c-116151fb24e3" targetNamespace="http://schemas.microsoft.com/office/2006/metadata/properties" ma:root="true" ma:fieldsID="b0fd73a33eae31a3c2f083e001e73500" ns2:_="" ns3:_="">
    <xsd:import namespace="c5dbf80e-f509-45f6-9fe5-406e3eefabbb"/>
    <xsd:import namespace="dac9d169-87c7-439a-9d3c-116151fb24e3"/>
    <xsd:element name="properties">
      <xsd:complexType>
        <xsd:sequence>
          <xsd:element name="documentManagement">
            <xsd:complexType>
              <xsd:all>
                <xsd:element ref="ns2:hc632fe273cb498aa970207d30c3b1d8" minOccurs="0"/>
                <xsd:element ref="ns2:TaxCatchAll" minOccurs="0"/>
                <xsd:element ref="ns2:TaxCatchAllLabel" minOccurs="0"/>
                <xsd:element ref="ns2:Item_x0020_ID" minOccurs="0"/>
                <xsd:element ref="ns2:Active_x0020_Document" minOccurs="0"/>
                <xsd:element ref="ns2:ad12e5300b7543dba4718901bd0b4d26" minOccurs="0"/>
                <xsd:element ref="ns2:eeadced8a35a499eaa6ae428604d987c"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dbf80e-f509-45f6-9fe5-406e3eefabbb" elementFormDefault="qualified">
    <xsd:import namespace="http://schemas.microsoft.com/office/2006/documentManagement/types"/>
    <xsd:import namespace="http://schemas.microsoft.com/office/infopath/2007/PartnerControls"/>
    <xsd:element name="hc632fe273cb498aa970207d30c3b1d8" ma:index="8" nillable="true" ma:taxonomy="true" ma:internalName="hc632fe273cb498aa970207d30c3b1d8" ma:taxonomyFieldName="Document_x0020_Type" ma:displayName="Document Type" ma:default="" ma:fieldId="{1c632fe2-73cb-498a-a970-207d30c3b1d8}" ma:sspId="3c5dbf34-c73a-430c-9290-9174ad787734" ma:termSetId="b599ea14-30b5-458d-8ef2-998774c2af30"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4d4a312c-8bfd-4205-9607-3e85c687ffc4}" ma:internalName="TaxCatchAll" ma:showField="CatchAllData" ma:web="dac9d169-87c7-439a-9d3c-116151fb24e3">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4d4a312c-8bfd-4205-9607-3e85c687ffc4}" ma:internalName="TaxCatchAllLabel" ma:readOnly="true" ma:showField="CatchAllDataLabel" ma:web="dac9d169-87c7-439a-9d3c-116151fb24e3">
      <xsd:complexType>
        <xsd:complexContent>
          <xsd:extension base="dms:MultiChoiceLookup">
            <xsd:sequence>
              <xsd:element name="Value" type="dms:Lookup" maxOccurs="unbounded" minOccurs="0" nillable="true"/>
            </xsd:sequence>
          </xsd:extension>
        </xsd:complexContent>
      </xsd:complexType>
    </xsd:element>
    <xsd:element name="Item_x0020_ID" ma:index="12" nillable="true" ma:displayName="Item ID" ma:internalName="Item_x0020_ID">
      <xsd:simpleType>
        <xsd:restriction base="dms:Text">
          <xsd:maxLength value="255"/>
        </xsd:restriction>
      </xsd:simpleType>
    </xsd:element>
    <xsd:element name="Active_x0020_Document" ma:index="13" nillable="true" ma:displayName="Active Document" ma:default="1" ma:internalName="Active_x0020_Document">
      <xsd:simpleType>
        <xsd:restriction base="dms:Boolean"/>
      </xsd:simpleType>
    </xsd:element>
    <xsd:element name="ad12e5300b7543dba4718901bd0b4d26" ma:index="14" ma:taxonomy="true" ma:internalName="ad12e5300b7543dba4718901bd0b4d26" ma:taxonomyFieldName="Virtual_x0020_School_x0020_for_x0020_Children_x0020_in_x0020_Care" ma:displayName="Virtual School for Children in Care" ma:readOnly="false" ma:default="" ma:fieldId="{ad12e530-0b75-43db-a471-8901bd0b4d26}" ma:sspId="3c5dbf34-c73a-430c-9290-9174ad787734" ma:termSetId="f64eb736-13c1-4f19-814c-82c549873d00" ma:anchorId="00000000-0000-0000-0000-000000000000" ma:open="false" ma:isKeyword="false">
      <xsd:complexType>
        <xsd:sequence>
          <xsd:element ref="pc:Terms" minOccurs="0" maxOccurs="1"/>
        </xsd:sequence>
      </xsd:complexType>
    </xsd:element>
    <xsd:element name="eeadced8a35a499eaa6ae428604d987c" ma:index="16" nillable="true" ma:taxonomy="true" ma:internalName="eeadced8a35a499eaa6ae428604d987c" ma:taxonomyFieldName="Financial_x0020_Year" ma:displayName="Financial Year" ma:default="" ma:fieldId="{eeadced8-a35a-499e-aa6a-e428604d987c}" ma:sspId="3c5dbf34-c73a-430c-9290-9174ad787734" ma:termSetId="7d71bb9a-de29-4fe1-ae9a-43907322fcf5"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ac9d169-87c7-439a-9d3c-116151fb24e3" elementFormDefault="qualified">
    <xsd:import namespace="http://schemas.microsoft.com/office/2006/documentManagement/types"/>
    <xsd:import namespace="http://schemas.microsoft.com/office/infopath/2007/PartnerControls"/>
    <xsd:element name="_dlc_DocId" ma:index="18" nillable="true" ma:displayName="Document ID Value" ma:description="The value of the document ID assigned to this item." ma:internalName="_dlc_DocId" ma:readOnly="true">
      <xsd:simpleType>
        <xsd:restriction base="dms:Text"/>
      </xsd:simpleType>
    </xsd:element>
    <xsd:element name="_dlc_DocIdUrl" ma:index="1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3c5dbf34-c73a-430c-9290-9174ad787734" ContentTypeId="0x0101004E1B537BC2B2AD43A5AF5311D732D3AA" PreviousValue="false"/>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Item_x0020_ID xmlns="c5dbf80e-f509-45f6-9fe5-406e3eefabbb">EY PVI  and SW Leaflet</Item_x0020_ID>
    <Active_x0020_Document xmlns="c5dbf80e-f509-45f6-9fe5-406e3eefabbb">true</Active_x0020_Document>
    <TaxCatchAll xmlns="c5dbf80e-f509-45f6-9fe5-406e3eefabbb">
      <Value>689</Value>
      <Value>633</Value>
      <Value>15</Value>
    </TaxCatchAll>
    <ad12e5300b7543dba4718901bd0b4d26 xmlns="c5dbf80e-f509-45f6-9fe5-406e3eefabbb">
      <Terms xmlns="http://schemas.microsoft.com/office/infopath/2007/PartnerControls">
        <TermInfo xmlns="http://schemas.microsoft.com/office/infopath/2007/PartnerControls">
          <TermName xmlns="http://schemas.microsoft.com/office/infopath/2007/PartnerControls">Training Delivery</TermName>
          <TermId xmlns="http://schemas.microsoft.com/office/infopath/2007/PartnerControls">0ef8e05b-92a2-4927-8af0-c938b0cbd77b</TermId>
        </TermInfo>
      </Terms>
    </ad12e5300b7543dba4718901bd0b4d26>
    <hc632fe273cb498aa970207d30c3b1d8 xmlns="c5dbf80e-f509-45f6-9fe5-406e3eefabbb">
      <Terms xmlns="http://schemas.microsoft.com/office/infopath/2007/PartnerControls">
        <TermInfo xmlns="http://schemas.microsoft.com/office/infopath/2007/PartnerControls">
          <TermName xmlns="http://schemas.microsoft.com/office/infopath/2007/PartnerControls">Brochure / Leaflet / Poster</TermName>
          <TermId xmlns="http://schemas.microsoft.com/office/infopath/2007/PartnerControls">6371c4be-d71a-4eca-86d9-2763f3f14244</TermId>
        </TermInfo>
      </Terms>
    </hc632fe273cb498aa970207d30c3b1d8>
    <eeadced8a35a499eaa6ae428604d987c xmlns="c5dbf80e-f509-45f6-9fe5-406e3eefabbb">
      <Terms xmlns="http://schemas.microsoft.com/office/infopath/2007/PartnerControls">
        <TermInfo xmlns="http://schemas.microsoft.com/office/infopath/2007/PartnerControls">
          <TermName xmlns="http://schemas.microsoft.com/office/infopath/2007/PartnerControls">2020/2021</TermName>
          <TermId xmlns="http://schemas.microsoft.com/office/infopath/2007/PartnerControls">023acec2-200d-43af-9f3b-6d269b4fbd47</TermId>
        </TermInfo>
      </Terms>
    </eeadced8a35a499eaa6ae428604d987c>
    <_dlc_DocId xmlns="dac9d169-87c7-439a-9d3c-116151fb24e3">EIHNDOCID-498695300-9995</_dlc_DocId>
    <_dlc_DocIdUrl xmlns="dac9d169-87c7-439a-9d3c-116151fb24e3">
      <Url>https://hants.sharepoint.com/sites/EIHN/VS/_layouts/15/DocIdRedir.aspx?ID=EIHNDOCID-498695300-9995</Url>
      <Description>EIHNDOCID-498695300-9995</Description>
    </_dlc_DocIdUrl>
  </documentManagement>
</p:properties>
</file>

<file path=customXml/itemProps1.xml><?xml version="1.0" encoding="utf-8"?>
<ds:datastoreItem xmlns:ds="http://schemas.openxmlformats.org/officeDocument/2006/customXml" ds:itemID="{2EFC3AC2-66E5-4D92-B5B9-150F508DED14}">
  <ds:schemaRefs>
    <ds:schemaRef ds:uri="http://schemas.microsoft.com/sharepoint/v3/contenttype/forms"/>
  </ds:schemaRefs>
</ds:datastoreItem>
</file>

<file path=customXml/itemProps2.xml><?xml version="1.0" encoding="utf-8"?>
<ds:datastoreItem xmlns:ds="http://schemas.openxmlformats.org/officeDocument/2006/customXml" ds:itemID="{30D6AD15-F35E-42A0-B48B-A91A70ED8B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dbf80e-f509-45f6-9fe5-406e3eefabbb"/>
    <ds:schemaRef ds:uri="dac9d169-87c7-439a-9d3c-116151fb24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DB5718-F938-4DFE-9694-E9673C5B2124}">
  <ds:schemaRefs>
    <ds:schemaRef ds:uri="Microsoft.SharePoint.Taxonomy.ContentTypeSync"/>
  </ds:schemaRefs>
</ds:datastoreItem>
</file>

<file path=customXml/itemProps4.xml><?xml version="1.0" encoding="utf-8"?>
<ds:datastoreItem xmlns:ds="http://schemas.openxmlformats.org/officeDocument/2006/customXml" ds:itemID="{F59FC467-D64C-41B3-984F-C1D54B2535A9}">
  <ds:schemaRefs>
    <ds:schemaRef ds:uri="http://schemas.microsoft.com/sharepoint/events"/>
  </ds:schemaRefs>
</ds:datastoreItem>
</file>

<file path=customXml/itemProps5.xml><?xml version="1.0" encoding="utf-8"?>
<ds:datastoreItem xmlns:ds="http://schemas.openxmlformats.org/officeDocument/2006/customXml" ds:itemID="{9F0E0F89-9B46-4D20-BD26-2182B8677CA5}">
  <ds:schemaRefs>
    <ds:schemaRef ds:uri="http://schemas.microsoft.com/office/infopath/2007/PartnerControls"/>
    <ds:schemaRef ds:uri="http://purl.org/dc/elements/1.1/"/>
    <ds:schemaRef ds:uri="http://schemas.microsoft.com/office/2006/metadata/properties"/>
    <ds:schemaRef ds:uri="c5dbf80e-f509-45f6-9fe5-406e3eefabbb"/>
    <ds:schemaRef ds:uri="http://purl.org/dc/terms/"/>
    <ds:schemaRef ds:uri="dac9d169-87c7-439a-9d3c-116151fb24e3"/>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1214</Words>
  <Application>Microsoft Office PowerPoint</Application>
  <PresentationFormat>A4 Paper (210x297 mm)</PresentationFormat>
  <Paragraphs>75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&amp;quot</vt:lpstr>
      <vt:lpstr>Arial</vt:lpstr>
      <vt:lpstr>Calibri</vt:lpstr>
      <vt:lpstr>Symbol</vt:lpstr>
      <vt:lpstr>Times New Roman</vt:lpstr>
      <vt:lpstr>Office Theme</vt:lpstr>
      <vt:lpstr>PowerPoint Presentation</vt:lpstr>
      <vt:lpstr>PowerPoint Presentation</vt:lpstr>
    </vt:vector>
  </TitlesOfParts>
  <Company>Isle of Wight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Bell, Matthew</dc:creator>
  <cp:lastModifiedBy>Todd, Jennifer</cp:lastModifiedBy>
  <cp:revision>2</cp:revision>
  <cp:lastPrinted>2019-02-19T16:47:08Z</cp:lastPrinted>
  <dcterms:created xsi:type="dcterms:W3CDTF">2019-02-13T10:49:17Z</dcterms:created>
  <dcterms:modified xsi:type="dcterms:W3CDTF">2024-06-25T11:26:37Z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0x0101004E1B537BC2B2AD43A5AF5311D732D3AAE100647F40790072254282ECBF5F6C3CA1DB</vt:lpwstr>
  </property>
  <property fmtid="{D5CDD505-2E9C-101B-9397-08002B2CF9AE}" pid="3" name="_dlc_policyId">
    <vt:lpwstr>0x0101004E1B537BC2B2AD43A5AF5311D732D3AA|1208973698</vt:lpwstr>
  </property>
  <property fmtid="{D5CDD505-2E9C-101B-9397-08002B2CF9AE}" pid="4" name="Virtual School for Children in Care">
    <vt:lpwstr>633;#Training Delivery|0ef8e05b-92a2-4927-8af0-c938b0cbd77b</vt:lpwstr>
  </property>
  <property fmtid="{D5CDD505-2E9C-101B-9397-08002B2CF9AE}" pid="5" name="ComplianceAssetId">
    <vt:lpwstr/>
  </property>
  <property fmtid="{D5CDD505-2E9C-101B-9397-08002B2CF9AE}" pid="6" name="ItemRetentionFormula">
    <vt:lpwstr>&lt;formula id="Microsoft.Office.RecordsManagement.PolicyFeatures.Expiration.Formula.BuiltIn"&gt;&lt;number&gt;2&lt;/number&gt;&lt;property&gt;Modified&lt;/property&gt;&lt;propertyId&gt;28cf69c5-fa48-462a-b5cd-27b6f9d2bd5f&lt;/propertyId&gt;&lt;period&gt;years&lt;/period&gt;&lt;/formula&gt;</vt:lpwstr>
  </property>
  <property fmtid="{D5CDD505-2E9C-101B-9397-08002B2CF9AE}" pid="7" name="Financial Year">
    <vt:lpwstr>689;#2020/2021|023acec2-200d-43af-9f3b-6d269b4fbd47</vt:lpwstr>
  </property>
  <property fmtid="{D5CDD505-2E9C-101B-9397-08002B2CF9AE}" pid="8" name="_dlc_DocIdItemGuid">
    <vt:lpwstr>d8e70056-d265-4bc6-8ae0-7c564017f849</vt:lpwstr>
  </property>
  <property fmtid="{D5CDD505-2E9C-101B-9397-08002B2CF9AE}" pid="9" name="Document Type">
    <vt:lpwstr>15;#Brochure / Leaflet / Poster|6371c4be-d71a-4eca-86d9-2763f3f14244</vt:lpwstr>
  </property>
  <property fmtid="{D5CDD505-2E9C-101B-9397-08002B2CF9AE}" pid="10" name="SharedWithUsers">
    <vt:lpwstr/>
  </property>
</Properties>
</file>