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sldIdLst>
    <p:sldId id="4718" r:id="rId7"/>
    <p:sldId id="4774" r:id="rId8"/>
    <p:sldId id="47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viewProps" Target="viewProps.xml"/><Relationship Id="rId5" Type="http://schemas.openxmlformats.org/officeDocument/2006/relationships/customXml" Target="../customXml/item5.xml"/><Relationship Id="rId1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539" y="-190266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Designated Teacher Network Meetings –Autumn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7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493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92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1546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1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An organic corner shape">
            <a:extLst>
              <a:ext uri="{FF2B5EF4-FFF2-40B4-BE49-F238E27FC236}">
                <a16:creationId xmlns:a16="http://schemas.microsoft.com/office/drawing/2014/main" id="{2B6A77EB-ADF3-B711-48E8-54F5606563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>
            <a:off x="1" y="-7115"/>
            <a:ext cx="11708296" cy="26211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31" y="-188139"/>
            <a:ext cx="8174699" cy="1182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6833"/>
            <a:ext cx="109728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48ED3A-A34A-169A-6A3A-3A868C6A7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35" b="59345"/>
          <a:stretch/>
        </p:blipFill>
        <p:spPr>
          <a:xfrm>
            <a:off x="10529003" y="5148470"/>
            <a:ext cx="1662997" cy="1712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49FE25-58E7-3F23-A288-B2F844D16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BA64-F63F-4BE1-98B3-72ECFD667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532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377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board and yellow chairs in a classroom">
            <a:extLst>
              <a:ext uri="{FF2B5EF4-FFF2-40B4-BE49-F238E27FC236}">
                <a16:creationId xmlns:a16="http://schemas.microsoft.com/office/drawing/2014/main" id="{18D0558D-A70E-3ED3-F96A-AD71142CB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-175" r="8519" b="9122"/>
          <a:stretch/>
        </p:blipFill>
        <p:spPr>
          <a:xfrm>
            <a:off x="0" y="-13195"/>
            <a:ext cx="12192000" cy="6871195"/>
          </a:xfrm>
          <a:prstGeom prst="rect">
            <a:avLst/>
          </a:prstGeom>
        </p:spPr>
      </p:pic>
      <p:pic>
        <p:nvPicPr>
          <p:cNvPr id="21" name="Graphic 20" descr="An organic corner shape">
            <a:extLst>
              <a:ext uri="{FF2B5EF4-FFF2-40B4-BE49-F238E27FC236}">
                <a16:creationId xmlns:a16="http://schemas.microsoft.com/office/drawing/2014/main" id="{5F8B2A5C-CA41-10CE-0737-D27D0BF0C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57" y="2970756"/>
            <a:ext cx="13973020" cy="388724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D106331-78FC-71D0-FC25-6F3CC79C0CAE}"/>
              </a:ext>
            </a:extLst>
          </p:cNvPr>
          <p:cNvSpPr txBox="1">
            <a:spLocks/>
          </p:cNvSpPr>
          <p:nvPr/>
        </p:nvSpPr>
        <p:spPr>
          <a:xfrm>
            <a:off x="2937621" y="1669753"/>
            <a:ext cx="6292104" cy="2283185"/>
          </a:xfrm>
          <a:prstGeom prst="rect">
            <a:avLst/>
          </a:prstGeom>
        </p:spPr>
        <p:txBody>
          <a:bodyPr vert="horz" lIns="132080" tIns="66040" rIns="132080" bIns="66040" rtlCol="0" anchor="t">
            <a:normAutofit fontScale="77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6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PEP toolkit: </a:t>
            </a:r>
            <a:r>
              <a:rPr kumimoji="0" lang="en-GB" sz="8600" b="1" i="0" u="none" strike="noStrike" kern="1200" cap="none" spc="0" normalizeH="0" baseline="0" noProof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language </a:t>
            </a:r>
            <a:r>
              <a:rPr kumimoji="0" lang="en-GB" sz="86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GB" sz="8600" b="1" i="0" u="none" strike="noStrike" kern="1200" cap="none" spc="0" normalizeH="0" baseline="0" noProof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evelopment</a:t>
            </a:r>
            <a:endParaRPr kumimoji="0" lang="en-GB" sz="86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89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Hampshire County Council">
            <a:extLst>
              <a:ext uri="{FF2B5EF4-FFF2-40B4-BE49-F238E27FC236}">
                <a16:creationId xmlns:a16="http://schemas.microsoft.com/office/drawing/2014/main" id="{47EC7FC4-330B-7478-3CC3-BC19012A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9" y="233155"/>
            <a:ext cx="1843715" cy="48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89773B-59B8-0218-77D1-BA2F73CB9454}"/>
              </a:ext>
            </a:extLst>
          </p:cNvPr>
          <p:cNvGrpSpPr/>
          <p:nvPr/>
        </p:nvGrpSpPr>
        <p:grpSpPr>
          <a:xfrm>
            <a:off x="8781584" y="3370554"/>
            <a:ext cx="2057400" cy="2057400"/>
            <a:chOff x="7347886" y="26994"/>
            <a:chExt cx="1806421" cy="16549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A0ADA8AF-A644-F663-A877-9772F460F456}"/>
                </a:ext>
              </a:extLst>
            </p:cNvPr>
            <p:cNvSpPr/>
            <p:nvPr/>
          </p:nvSpPr>
          <p:spPr>
            <a:xfrm>
              <a:off x="7347886" y="26994"/>
              <a:ext cx="1806421" cy="1564075"/>
            </a:xfrm>
            <a:prstGeom prst="teardrop">
              <a:avLst/>
            </a:prstGeom>
            <a:solidFill>
              <a:srgbClr val="FF8000"/>
            </a:solidFill>
            <a:ln w="38100"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DE8E5423-A451-69F5-7797-2A17B2066504}"/>
                </a:ext>
              </a:extLst>
            </p:cNvPr>
            <p:cNvSpPr txBox="1">
              <a:spLocks/>
            </p:cNvSpPr>
            <p:nvPr/>
          </p:nvSpPr>
          <p:spPr>
            <a:xfrm>
              <a:off x="7386654" y="240800"/>
              <a:ext cx="1728884" cy="14411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Virtual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School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B2796C-05AE-F37A-C73E-8E8402D6B101}"/>
              </a:ext>
            </a:extLst>
          </p:cNvPr>
          <p:cNvSpPr txBox="1"/>
          <p:nvPr/>
        </p:nvSpPr>
        <p:spPr>
          <a:xfrm>
            <a:off x="138408" y="6065412"/>
            <a:ext cx="9179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Hampshire Virtual School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161F7C8-55AA-DF1E-BBA7-B0C3BB8D5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41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1"/>
    </mc:Choice>
    <mc:Fallback xmlns="">
      <p:transition spd="slow" advTm="1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E8C2-1AA0-8559-A0D2-528C7B9A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12207"/>
            <a:ext cx="4348975" cy="1143000"/>
          </a:xfrm>
        </p:spPr>
        <p:txBody>
          <a:bodyPr/>
          <a:lstStyle/>
          <a:p>
            <a:pPr algn="ctr"/>
            <a:r>
              <a:rPr lang="en-GB" sz="2800" b="1" dirty="0"/>
              <a:t>Language development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DDD77-DC36-4D0B-7041-FCB23A48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/>
              <a:t>Some children who have experienced inconsistent attachments and trauma may experience some difficulties with speech articulation and language development.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8331F8-DD21-BDD5-D94D-C5FA4BAC1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15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75"/>
    </mc:Choice>
    <mc:Fallback xmlns="">
      <p:transition spd="slow" advTm="10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4471-076D-627E-3E8B-D1D54501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7"/>
            <a:ext cx="9389326" cy="1294237"/>
          </a:xfrm>
        </p:spPr>
        <p:txBody>
          <a:bodyPr/>
          <a:lstStyle/>
          <a:p>
            <a:pPr algn="ctr"/>
            <a:r>
              <a:rPr lang="en-GB" sz="2800" b="1" dirty="0">
                <a:latin typeface="+mn-lt"/>
              </a:rPr>
              <a:t>Indicators of specific speech and language difficulties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9CDE5-C527-1A10-4E08-18D515216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0810"/>
            <a:ext cx="9761034" cy="47504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endParaRPr lang="en-GB" sz="2600" dirty="0"/>
          </a:p>
          <a:p>
            <a:pPr marL="0" indent="0">
              <a:lnSpc>
                <a:spcPct val="80000"/>
              </a:lnSpc>
              <a:buNone/>
            </a:pPr>
            <a:r>
              <a:rPr lang="en-GB" sz="2600" dirty="0"/>
              <a:t>Such as:</a:t>
            </a:r>
          </a:p>
          <a:p>
            <a:pPr marL="0" indent="0">
              <a:lnSpc>
                <a:spcPct val="80000"/>
              </a:lnSpc>
              <a:buNone/>
            </a:pPr>
            <a:endParaRPr lang="en-GB" sz="2600" dirty="0"/>
          </a:p>
          <a:p>
            <a:pPr>
              <a:lnSpc>
                <a:spcPct val="80000"/>
              </a:lnSpc>
            </a:pPr>
            <a:r>
              <a:rPr lang="en-GB" sz="2600" dirty="0"/>
              <a:t>poor phonic attack skills (not age-appropriate)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with receptive language, use of figurative language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with reading comprehension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with age-appropriate expressive grammar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with narrative organisation skills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using homonyms and synonyms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in understanding maths concepts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understanding abstract concepts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with the intelligibility of speech sounds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difficulties retelling stories using appropriate vocabulary</a:t>
            </a:r>
          </a:p>
          <a:p>
            <a:pPr>
              <a:lnSpc>
                <a:spcPct val="80000"/>
              </a:lnSpc>
            </a:pPr>
            <a:r>
              <a:rPr lang="en-GB" sz="2600"/>
              <a:t>appearing </a:t>
            </a:r>
            <a:r>
              <a:rPr lang="en-GB" sz="2600" dirty="0"/>
              <a:t>to misunderstand or get ‘the wrong end of the stick’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shouting out random, unrelated answers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appearing to have age-appropriate thinking and practical skills that do not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600" dirty="0"/>
              <a:t>    involve language</a:t>
            </a: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66240A7-E3CD-AAA1-7D56-0529B519A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23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14"/>
    </mc:Choice>
    <mc:Fallback xmlns="">
      <p:transition spd="slow" advTm="208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SharedContentType xmlns="Microsoft.SharePoint.Taxonomy.ContentTypeSync" SourceId="3c5dbf34-c73a-430c-9290-9174ad787734" ContentTypeId="0x0101004E1B537BC2B2AD43A5AF5311D732D3AA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Virtual School for Children in Care" ma:contentTypeID="0x0101004E1B537BC2B2AD43A5AF5311D732D3AAE100647F40790072254282ECBF5F6C3CA1DB" ma:contentTypeVersion="1767" ma:contentTypeDescription="" ma:contentTypeScope="" ma:versionID="00e9e35bf4828fa8155739e54567500c">
  <xsd:schema xmlns:xsd="http://www.w3.org/2001/XMLSchema" xmlns:xs="http://www.w3.org/2001/XMLSchema" xmlns:p="http://schemas.microsoft.com/office/2006/metadata/properties" xmlns:ns2="c5dbf80e-f509-45f6-9fe5-406e3eefabbb" xmlns:ns3="dac9d169-87c7-439a-9d3c-116151fb24e3" targetNamespace="http://schemas.microsoft.com/office/2006/metadata/properties" ma:root="true" ma:fieldsID="969199e7cc5113b5947c789607f591e0" ns2:_="" ns3:_="">
    <xsd:import namespace="c5dbf80e-f509-45f6-9fe5-406e3eefabbb"/>
    <xsd:import namespace="dac9d169-87c7-439a-9d3c-116151fb24e3"/>
    <xsd:element name="properties">
      <xsd:complexType>
        <xsd:sequence>
          <xsd:element name="documentManagement">
            <xsd:complexType>
              <xsd:all>
                <xsd:element ref="ns2:hc632fe273cb498aa970207d30c3b1d8" minOccurs="0"/>
                <xsd:element ref="ns2:TaxCatchAll" minOccurs="0"/>
                <xsd:element ref="ns2:TaxCatchAllLabel" minOccurs="0"/>
                <xsd:element ref="ns2:Item_x0020_ID" minOccurs="0"/>
                <xsd:element ref="ns2:Active_x0020_Document" minOccurs="0"/>
                <xsd:element ref="ns2:ad12e5300b7543dba4718901bd0b4d26" minOccurs="0"/>
                <xsd:element ref="ns2:eeadced8a35a499eaa6ae428604d987c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bf80e-f509-45f6-9fe5-406e3eefabbb" elementFormDefault="qualified">
    <xsd:import namespace="http://schemas.microsoft.com/office/2006/documentManagement/types"/>
    <xsd:import namespace="http://schemas.microsoft.com/office/infopath/2007/PartnerControls"/>
    <xsd:element name="hc632fe273cb498aa970207d30c3b1d8" ma:index="8" nillable="true" ma:taxonomy="true" ma:internalName="hc632fe273cb498aa970207d30c3b1d8" ma:taxonomyFieldName="Document_x0020_Type" ma:displayName="Document Type" ma:default="" ma:fieldId="{1c632fe2-73cb-498a-a970-207d30c3b1d8}" ma:sspId="3c5dbf34-c73a-430c-9290-9174ad787734" ma:termSetId="b599ea14-30b5-458d-8ef2-998774c2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d4a312c-8bfd-4205-9607-3e85c687ffc4}" ma:internalName="TaxCatchAll" ma:showField="CatchAllData" ma:web="dac9d169-87c7-439a-9d3c-116151fb2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d4a312c-8bfd-4205-9607-3e85c687ffc4}" ma:internalName="TaxCatchAllLabel" ma:readOnly="true" ma:showField="CatchAllDataLabel" ma:web="dac9d169-87c7-439a-9d3c-116151fb2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tem_x0020_ID" ma:index="12" nillable="true" ma:displayName="Item ID" ma:internalName="Item_x0020_ID">
      <xsd:simpleType>
        <xsd:restriction base="dms:Text">
          <xsd:maxLength value="255"/>
        </xsd:restriction>
      </xsd:simpleType>
    </xsd:element>
    <xsd:element name="Active_x0020_Document" ma:index="13" nillable="true" ma:displayName="Active Document" ma:default="1" ma:internalName="Active_x0020_Document">
      <xsd:simpleType>
        <xsd:restriction base="dms:Boolean"/>
      </xsd:simpleType>
    </xsd:element>
    <xsd:element name="ad12e5300b7543dba4718901bd0b4d26" ma:index="14" ma:taxonomy="true" ma:internalName="ad12e5300b7543dba4718901bd0b4d26" ma:taxonomyFieldName="Virtual_x0020_School_x0020_for_x0020_Children_x0020_in_x0020_Care" ma:displayName="Virtual School for Children in Care" ma:readOnly="false" ma:default="" ma:fieldId="{ad12e530-0b75-43db-a471-8901bd0b4d26}" ma:sspId="3c5dbf34-c73a-430c-9290-9174ad787734" ma:termSetId="f64eb736-13c1-4f19-814c-82c549873d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eadced8a35a499eaa6ae428604d987c" ma:index="16" nillable="true" ma:taxonomy="true" ma:internalName="eeadced8a35a499eaa6ae428604d987c" ma:taxonomyFieldName="Financial_x0020_Year" ma:displayName="Financial Year" ma:default="" ma:fieldId="{eeadced8-a35a-499e-aa6a-e428604d987c}" ma:sspId="3c5dbf34-c73a-430c-9290-9174ad787734" ma:termSetId="7d71bb9a-de29-4fe1-ae9a-43907322fcf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9d169-87c7-439a-9d3c-116151fb24e3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_x0020_ID xmlns="c5dbf80e-f509-45f6-9fe5-406e3eefabbb" xsi:nil="true"/>
    <Active_x0020_Document xmlns="c5dbf80e-f509-45f6-9fe5-406e3eefabbb">true</Active_x0020_Document>
    <TaxCatchAll xmlns="c5dbf80e-f509-45f6-9fe5-406e3eefabbb">
      <Value>630</Value>
    </TaxCatchAll>
    <ad12e5300b7543dba4718901bd0b4d26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Staff Training</TermName>
          <TermId xmlns="http://schemas.microsoft.com/office/infopath/2007/PartnerControls">cf9b3574-6b91-4c95-aba1-881ed7425ec4</TermId>
        </TermInfo>
      </Terms>
    </ad12e5300b7543dba4718901bd0b4d26>
    <hc632fe273cb498aa970207d30c3b1d8 xmlns="c5dbf80e-f509-45f6-9fe5-406e3eefabbb">
      <Terms xmlns="http://schemas.microsoft.com/office/infopath/2007/PartnerControls"/>
    </hc632fe273cb498aa970207d30c3b1d8>
    <eeadced8a35a499eaa6ae428604d987c xmlns="c5dbf80e-f509-45f6-9fe5-406e3eefabbb">
      <Terms xmlns="http://schemas.microsoft.com/office/infopath/2007/PartnerControls"/>
    </eeadced8a35a499eaa6ae428604d987c>
    <_dlc_DocId xmlns="dac9d169-87c7-439a-9d3c-116151fb24e3">EIHNDOCID-498695300-10238</_dlc_DocId>
    <_dlc_DocIdUrl xmlns="dac9d169-87c7-439a-9d3c-116151fb24e3">
      <Url>https://hants.sharepoint.com/sites/EIHN/VS/_layouts/15/DocIdRedir.aspx?ID=EIHNDOCID-498695300-10238</Url>
      <Description>EIHNDOCID-498695300-10238</Description>
    </_dlc_DocIdUrl>
  </documentManagement>
</p:properties>
</file>

<file path=customXml/itemProps1.xml><?xml version="1.0" encoding="utf-8"?>
<ds:datastoreItem xmlns:ds="http://schemas.openxmlformats.org/officeDocument/2006/customXml" ds:itemID="{05F94A85-84D2-4BE9-AB0D-743C62A424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B2CBDC-E1BC-40C1-BE3F-C7871734C70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B493371-1291-4C74-AD87-743570550387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8E119686-8C95-4B7D-85E8-3F25424469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dbf80e-f509-45f6-9fe5-406e3eefabbb"/>
    <ds:schemaRef ds:uri="dac9d169-87c7-439a-9d3c-116151fb24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37239E25-7B24-4885-BFC4-AE7D8FC0015C}">
  <ds:schemaRefs>
    <ds:schemaRef ds:uri="http://purl.org/dc/terms/"/>
    <ds:schemaRef ds:uri="http://schemas.microsoft.com/office/2006/documentManagement/types"/>
    <ds:schemaRef ds:uri="c5dbf80e-f509-45f6-9fe5-406e3eefabbb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ac9d169-87c7-439a-9d3c-116151fb24e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133</Words>
  <Application>Microsoft Office PowerPoint</Application>
  <PresentationFormat>Widescreen</PresentationFormat>
  <Paragraphs>24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HIAS PowerPoint template</vt:lpstr>
      <vt:lpstr>PowerPoint Presentation</vt:lpstr>
      <vt:lpstr>Language development</vt:lpstr>
      <vt:lpstr>Indicators of specific speech and language difficulties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Todd, Jennifer</dc:creator>
  <cp:lastModifiedBy>Todd, Jennifer</cp:lastModifiedBy>
  <cp:revision>2</cp:revision>
  <dcterms:created xsi:type="dcterms:W3CDTF">2024-09-02T09:06:13Z</dcterms:created>
  <dcterms:modified xsi:type="dcterms:W3CDTF">2025-02-04T14:05:33Z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0x0101004E1B537BC2B2AD43A5AF5311D732D3AAE100647F40790072254282ECBF5F6C3CA1DB</vt:lpwstr>
  </property>
  <property fmtid="{D5CDD505-2E9C-101B-9397-08002B2CF9AE}" pid="3" name="_dlc_DocIdItemGuid">
    <vt:lpwstr>24ae55a9-bd06-4c60-bfda-09f743ab7755</vt:lpwstr>
  </property>
  <property fmtid="{D5CDD505-2E9C-101B-9397-08002B2CF9AE}" pid="4" name="MediaServiceImageTags">
    <vt:lpwstr/>
  </property>
  <property fmtid="{D5CDD505-2E9C-101B-9397-08002B2CF9AE}" pid="5" name="lcf76f155ced4ddcb4097134ff3c332f">
    <vt:lpwstr/>
  </property>
  <property fmtid="{D5CDD505-2E9C-101B-9397-08002B2CF9AE}" pid="6" name="Virtual School for Children in Care">
    <vt:lpwstr>630;#Staff Training|cf9b3574-6b91-4c95-aba1-881ed7425ec4</vt:lpwstr>
  </property>
  <property fmtid="{D5CDD505-2E9C-101B-9397-08002B2CF9AE}" pid="7" name="Financial Year">
    <vt:lpwstr/>
  </property>
  <property fmtid="{D5CDD505-2E9C-101B-9397-08002B2CF9AE}" pid="8" name="Document Type">
    <vt:lpwstr/>
  </property>
  <property fmtid="{D5CDD505-2E9C-101B-9397-08002B2CF9AE}" pid="9" name="Document_x0020_Type">
    <vt:lpwstr/>
  </property>
  <property fmtid="{D5CDD505-2E9C-101B-9397-08002B2CF9AE}" pid="10" name="Virtual_x0020_School_x0020_for_x0020_Children_x0020_in_x0020_Care">
    <vt:lpwstr>630;#Staff Training|cf9b3574-6b91-4c95-aba1-881ed7425ec4</vt:lpwstr>
  </property>
  <property fmtid="{D5CDD505-2E9C-101B-9397-08002B2CF9AE}" pid="11" name="Financial_x0020_Year">
    <vt:lpwstr/>
  </property>
</Properties>
</file>