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sldIdLst>
    <p:sldId id="4718" r:id="rId7"/>
    <p:sldId id="4745" r:id="rId8"/>
    <p:sldId id="4747" r:id="rId9"/>
    <p:sldId id="4749" r:id="rId10"/>
    <p:sldId id="474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tableStyles" Target="tableStyles.xml"/><Relationship Id="rId10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539" y="-190266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Designated Teacher Network Meetings –Autumn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15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493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8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1546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73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An organic corner shape">
            <a:extLst>
              <a:ext uri="{FF2B5EF4-FFF2-40B4-BE49-F238E27FC236}">
                <a16:creationId xmlns:a16="http://schemas.microsoft.com/office/drawing/2014/main" id="{2B6A77EB-ADF3-B711-48E8-54F5606563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>
            <a:off x="1" y="-7115"/>
            <a:ext cx="11708296" cy="26211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331" y="-188139"/>
            <a:ext cx="8174699" cy="1182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6833"/>
            <a:ext cx="109728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48ED3A-A34A-169A-6A3A-3A868C6A7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35" b="59345"/>
          <a:stretch/>
        </p:blipFill>
        <p:spPr>
          <a:xfrm>
            <a:off x="10529003" y="5148470"/>
            <a:ext cx="1662997" cy="1712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49FE25-58E7-3F23-A288-B2F844D16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BA64-F63F-4BE1-98B3-72ECFD667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56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377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board and yellow chairs in a classroom">
            <a:extLst>
              <a:ext uri="{FF2B5EF4-FFF2-40B4-BE49-F238E27FC236}">
                <a16:creationId xmlns:a16="http://schemas.microsoft.com/office/drawing/2014/main" id="{18D0558D-A70E-3ED3-F96A-AD71142CB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-175" r="8519" b="9122"/>
          <a:stretch/>
        </p:blipFill>
        <p:spPr>
          <a:xfrm>
            <a:off x="0" y="-13195"/>
            <a:ext cx="12192000" cy="6871195"/>
          </a:xfrm>
          <a:prstGeom prst="rect">
            <a:avLst/>
          </a:prstGeom>
        </p:spPr>
      </p:pic>
      <p:pic>
        <p:nvPicPr>
          <p:cNvPr id="21" name="Graphic 20" descr="An organic corner shape">
            <a:extLst>
              <a:ext uri="{FF2B5EF4-FFF2-40B4-BE49-F238E27FC236}">
                <a16:creationId xmlns:a16="http://schemas.microsoft.com/office/drawing/2014/main" id="{5F8B2A5C-CA41-10CE-0737-D27D0BF0C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57" y="2970756"/>
            <a:ext cx="13973020" cy="388724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D106331-78FC-71D0-FC25-6F3CC79C0CAE}"/>
              </a:ext>
            </a:extLst>
          </p:cNvPr>
          <p:cNvSpPr txBox="1">
            <a:spLocks/>
          </p:cNvSpPr>
          <p:nvPr/>
        </p:nvSpPr>
        <p:spPr>
          <a:xfrm>
            <a:off x="2937621" y="1669753"/>
            <a:ext cx="6292104" cy="2283185"/>
          </a:xfrm>
          <a:prstGeom prst="rect">
            <a:avLst/>
          </a:prstGeom>
        </p:spPr>
        <p:txBody>
          <a:bodyPr vert="horz" lIns="132080" tIns="66040" rIns="132080" bIns="66040" rtlCol="0" anchor="t">
            <a:normAutofit fontScale="2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PEP toolkit: </a:t>
            </a:r>
            <a:r>
              <a:rPr kumimoji="0" lang="en-GB" sz="24000" b="1" i="0" u="none" strike="noStrike" kern="1200" cap="none" spc="0" normalizeH="0" baseline="0" noProof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peer </a:t>
            </a:r>
            <a:r>
              <a:rPr kumimoji="0" lang="en-GB" sz="240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GB" sz="24000" b="1" i="0" u="none" strike="noStrike" kern="1200" cap="none" spc="0" normalizeH="0" baseline="0" noProof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elationships</a:t>
            </a:r>
            <a:endParaRPr kumimoji="0" lang="en-GB" sz="24000" b="1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89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Hampshire County Council">
            <a:extLst>
              <a:ext uri="{FF2B5EF4-FFF2-40B4-BE49-F238E27FC236}">
                <a16:creationId xmlns:a16="http://schemas.microsoft.com/office/drawing/2014/main" id="{47EC7FC4-330B-7478-3CC3-BC19012A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9" y="233155"/>
            <a:ext cx="1843715" cy="48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A89773B-59B8-0218-77D1-BA2F73CB9454}"/>
              </a:ext>
            </a:extLst>
          </p:cNvPr>
          <p:cNvGrpSpPr/>
          <p:nvPr/>
        </p:nvGrpSpPr>
        <p:grpSpPr>
          <a:xfrm>
            <a:off x="8781584" y="3370554"/>
            <a:ext cx="2057400" cy="2057400"/>
            <a:chOff x="7347886" y="26994"/>
            <a:chExt cx="1806421" cy="16549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A0ADA8AF-A644-F663-A877-9772F460F456}"/>
                </a:ext>
              </a:extLst>
            </p:cNvPr>
            <p:cNvSpPr/>
            <p:nvPr/>
          </p:nvSpPr>
          <p:spPr>
            <a:xfrm>
              <a:off x="7347886" y="26994"/>
              <a:ext cx="1806421" cy="1564075"/>
            </a:xfrm>
            <a:prstGeom prst="teardrop">
              <a:avLst/>
            </a:prstGeom>
            <a:solidFill>
              <a:srgbClr val="FF8000"/>
            </a:solidFill>
            <a:ln w="38100"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DE8E5423-A451-69F5-7797-2A17B2066504}"/>
                </a:ext>
              </a:extLst>
            </p:cNvPr>
            <p:cNvSpPr txBox="1">
              <a:spLocks/>
            </p:cNvSpPr>
            <p:nvPr/>
          </p:nvSpPr>
          <p:spPr>
            <a:xfrm>
              <a:off x="7386654" y="240800"/>
              <a:ext cx="1728884" cy="14411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Virtual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School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B2796C-05AE-F37A-C73E-8E8402D6B101}"/>
              </a:ext>
            </a:extLst>
          </p:cNvPr>
          <p:cNvSpPr txBox="1"/>
          <p:nvPr/>
        </p:nvSpPr>
        <p:spPr>
          <a:xfrm>
            <a:off x="138408" y="6065412"/>
            <a:ext cx="9179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Hampshire Virtual School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6161F7C8-55AA-DF1E-BBA7-B0C3BB8D5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41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1"/>
    </mc:Choice>
    <mc:Fallback xmlns="">
      <p:transition spd="slow" advTm="1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3F56-CD9F-EB6D-ADB2-3336B4A7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0266"/>
            <a:ext cx="3534936" cy="1143000"/>
          </a:xfrm>
        </p:spPr>
        <p:txBody>
          <a:bodyPr/>
          <a:lstStyle/>
          <a:p>
            <a:pPr algn="ctr"/>
            <a:r>
              <a:rPr lang="en-GB" sz="2800" b="1" dirty="0"/>
              <a:t>Peer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5CB01-625F-2681-5818-999B6985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6205"/>
            <a:ext cx="10972800" cy="46612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>
                <a:latin typeface="+mn-lt"/>
              </a:rPr>
              <a:t>Indicators </a:t>
            </a:r>
            <a:r>
              <a:rPr lang="en-GB" dirty="0"/>
              <a:t>suggestive of insecure </a:t>
            </a:r>
            <a:r>
              <a:rPr lang="en-GB" dirty="0">
                <a:latin typeface="+mn-lt"/>
              </a:rPr>
              <a:t>peer </a:t>
            </a:r>
            <a:r>
              <a:rPr lang="en-GB" sz="2800" dirty="0">
                <a:latin typeface="+mn-lt"/>
              </a:rPr>
              <a:t>relationships at school:</a:t>
            </a:r>
          </a:p>
          <a:p>
            <a:pPr marL="0" indent="0" algn="ctr">
              <a:buNone/>
            </a:pPr>
            <a:endParaRPr lang="en-GB" sz="2800" b="1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GB" sz="1800" dirty="0"/>
              <a:t>maintaining physical boundaries with peers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asking peers to move in an appropriate manner if they are in the way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conforming to the rules of the group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accommodating (turn-taking) in play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playing alongside others without causing a disturbance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showing empathy for others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showing genuine interest in other pupils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forming genuine friendships with others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attachment-seeking behaviours with peers (can result in experiencing feelings of rejection/personalisation/hypervigilance around peers, leading to fight/flight responses with peers)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feelings of jealousy when validation is given to other children’s work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showing positively to peers. For example, are they disparaging of others? Do their achievements bear grudges (real or imagined), bully or intimidate others?</a:t>
            </a:r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A85C0BA-3A3B-FF5B-805B-8E3DACEAC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21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63"/>
    </mc:Choice>
    <mc:Fallback xmlns="">
      <p:transition spd="slow" advTm="226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E2CF7-C373-74FC-683D-44ADCB30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266"/>
            <a:ext cx="11162371" cy="1143000"/>
          </a:xfrm>
        </p:spPr>
        <p:txBody>
          <a:bodyPr/>
          <a:lstStyle/>
          <a:p>
            <a:r>
              <a:rPr lang="en-GB" sz="2800" b="1" dirty="0"/>
              <a:t>Making and keeping friends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D376B-79B6-B158-F46B-ACE964E42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sz="1800" dirty="0">
                <a:solidFill>
                  <a:schemeClr val="tx1"/>
                </a:solidFill>
              </a:rPr>
              <a:t>Support children when they are </a:t>
            </a:r>
            <a:r>
              <a:rPr lang="en-GB" sz="1800" b="1" dirty="0">
                <a:solidFill>
                  <a:schemeClr val="tx1"/>
                </a:solidFill>
              </a:rPr>
              <a:t>building relationships</a:t>
            </a:r>
            <a:r>
              <a:rPr lang="en-GB" sz="1800" b="1" dirty="0"/>
              <a:t>.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/>
              <a:t>P</a:t>
            </a:r>
            <a:r>
              <a:rPr lang="en-GB" sz="1800" dirty="0">
                <a:solidFill>
                  <a:schemeClr val="tx1"/>
                </a:solidFill>
              </a:rPr>
              <a:t>rovide</a:t>
            </a:r>
            <a:r>
              <a:rPr lang="en-GB" sz="1800" b="1" dirty="0">
                <a:solidFill>
                  <a:schemeClr val="tx1"/>
                </a:solidFill>
              </a:rPr>
              <a:t> mediated experiences</a:t>
            </a:r>
            <a:r>
              <a:rPr lang="en-GB" sz="1800" dirty="0">
                <a:solidFill>
                  <a:schemeClr val="tx1"/>
                </a:solidFill>
              </a:rPr>
              <a:t> rather than waiting to respond in a crisis when their relationships start to go wrong.</a:t>
            </a:r>
          </a:p>
          <a:p>
            <a:pPr marL="0" lvl="0" indent="0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GB" sz="1800" dirty="0">
                <a:solidFill>
                  <a:schemeClr val="tx1"/>
                </a:solidFill>
              </a:rPr>
              <a:t>Provide </a:t>
            </a:r>
            <a:r>
              <a:rPr lang="en-GB" sz="1800" b="1" dirty="0">
                <a:solidFill>
                  <a:schemeClr val="tx1"/>
                </a:solidFill>
              </a:rPr>
              <a:t>structure </a:t>
            </a:r>
            <a:r>
              <a:rPr lang="en-GB" sz="1800" dirty="0">
                <a:solidFill>
                  <a:schemeClr val="tx1"/>
                </a:solidFill>
              </a:rPr>
              <a:t>in their free time.</a:t>
            </a:r>
          </a:p>
          <a:p>
            <a:pPr marL="0" lvl="0" indent="0">
              <a:buNone/>
            </a:pPr>
            <a:endParaRPr lang="en-GB" sz="1800" dirty="0"/>
          </a:p>
          <a:p>
            <a:pPr marL="0" lvl="0" indent="0">
              <a:buNone/>
            </a:pPr>
            <a:r>
              <a:rPr lang="en-GB" sz="1800" dirty="0">
                <a:solidFill>
                  <a:schemeClr val="tx1"/>
                </a:solidFill>
              </a:rPr>
              <a:t>Get alongside them and </a:t>
            </a:r>
            <a:r>
              <a:rPr lang="en-GB" sz="1800" b="1" dirty="0">
                <a:solidFill>
                  <a:schemeClr val="tx1"/>
                </a:solidFill>
              </a:rPr>
              <a:t>teach them how to play </a:t>
            </a:r>
            <a:r>
              <a:rPr lang="en-GB" sz="1800" dirty="0">
                <a:solidFill>
                  <a:schemeClr val="tx1"/>
                </a:solidFill>
              </a:rPr>
              <a:t>and </a:t>
            </a:r>
            <a:r>
              <a:rPr lang="en-GB" sz="1800" b="1" dirty="0"/>
              <a:t>interact</a:t>
            </a:r>
            <a:r>
              <a:rPr lang="en-GB" sz="1800" b="1" dirty="0">
                <a:solidFill>
                  <a:schemeClr val="tx1"/>
                </a:solidFill>
              </a:rPr>
              <a:t> with their peers </a:t>
            </a:r>
            <a:r>
              <a:rPr lang="en-GB" sz="1800" dirty="0">
                <a:solidFill>
                  <a:schemeClr val="tx1"/>
                </a:solidFill>
              </a:rPr>
              <a:t>just as you would for a much younger pupil.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E6CB8B6-F6F8-BFEE-6560-A642C0B09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64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68"/>
    </mc:Choice>
    <mc:Fallback xmlns="">
      <p:transition spd="slow" advTm="5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E0160-5853-6B59-12F5-358DEB538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0266"/>
            <a:ext cx="4259766" cy="1143000"/>
          </a:xfrm>
        </p:spPr>
        <p:txBody>
          <a:bodyPr/>
          <a:lstStyle/>
          <a:p>
            <a:pPr algn="ctr"/>
            <a:r>
              <a:rPr lang="en-GB" sz="2800" b="1" dirty="0">
                <a:latin typeface="+mn-lt"/>
              </a:rPr>
              <a:t>Practical ideas – zoning </a:t>
            </a:r>
            <a:endParaRPr lang="en-GB" sz="2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973EF38-D940-821E-BCE6-98C540B489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7344" t="19435" r="9532" b="8816"/>
          <a:stretch>
            <a:fillRect/>
          </a:stretch>
        </p:blipFill>
        <p:spPr bwMode="auto">
          <a:xfrm>
            <a:off x="1438088" y="1650379"/>
            <a:ext cx="9055210" cy="433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B8C697D-9B2F-D1D0-2202-82FD82A26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79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46"/>
    </mc:Choice>
    <mc:Fallback xmlns="">
      <p:transition spd="slow" advTm="5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B4C71-B6FD-6963-AA78-C53152577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0266"/>
            <a:ext cx="3479179" cy="1143000"/>
          </a:xfrm>
        </p:spPr>
        <p:txBody>
          <a:bodyPr/>
          <a:lstStyle/>
          <a:p>
            <a:pPr algn="ctr"/>
            <a:r>
              <a:rPr lang="en-GB" sz="2800" b="1">
                <a:latin typeface="+mn-lt"/>
              </a:rPr>
              <a:t>Buddying systems</a:t>
            </a:r>
            <a:endParaRPr lang="en-GB" sz="2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31F2D6-DDBE-1BB8-1E5B-E026C2515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6113"/>
            <a:ext cx="10972800" cy="4150150"/>
          </a:xfrm>
        </p:spPr>
        <p:txBody>
          <a:bodyPr>
            <a:normAutofit/>
          </a:bodyPr>
          <a:lstStyle/>
          <a:p>
            <a:r>
              <a:rPr lang="en-GB" sz="2000" dirty="0"/>
              <a:t>Peer mentoring</a:t>
            </a:r>
          </a:p>
          <a:p>
            <a:r>
              <a:rPr lang="en-GB" sz="2000" dirty="0"/>
              <a:t>Peer tutoring </a:t>
            </a:r>
          </a:p>
          <a:p>
            <a:r>
              <a:rPr lang="en-GB" sz="2000" dirty="0"/>
              <a:t>Circle of friends</a:t>
            </a:r>
          </a:p>
          <a:p>
            <a:r>
              <a:rPr lang="en-GB" sz="2000" dirty="0"/>
              <a:t>Buddies</a:t>
            </a:r>
          </a:p>
          <a:p>
            <a:r>
              <a:rPr lang="en-GB" sz="2000" dirty="0"/>
              <a:t>Study partners</a:t>
            </a:r>
          </a:p>
          <a:p>
            <a:r>
              <a:rPr lang="en-GB" sz="2000" dirty="0"/>
              <a:t>Peer mediation</a:t>
            </a:r>
          </a:p>
        </p:txBody>
      </p:sp>
      <p:sp>
        <p:nvSpPr>
          <p:cNvPr id="5" name="Flowchart: Decision 4">
            <a:extLst>
              <a:ext uri="{FF2B5EF4-FFF2-40B4-BE49-F238E27FC236}">
                <a16:creationId xmlns:a16="http://schemas.microsoft.com/office/drawing/2014/main" id="{527B4663-53D1-A417-7080-2B7C4B0AE108}"/>
              </a:ext>
            </a:extLst>
          </p:cNvPr>
          <p:cNvSpPr/>
          <p:nvPr/>
        </p:nvSpPr>
        <p:spPr>
          <a:xfrm rot="20122942">
            <a:off x="6692460" y="819483"/>
            <a:ext cx="5117053" cy="226727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Beware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1BD94701-E952-43AD-C054-F13818DE2739}"/>
              </a:ext>
            </a:extLst>
          </p:cNvPr>
          <p:cNvSpPr/>
          <p:nvPr/>
        </p:nvSpPr>
        <p:spPr>
          <a:xfrm>
            <a:off x="4716016" y="3428999"/>
            <a:ext cx="3384376" cy="2637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experience do you have of these in your schools?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BFD4FF7-ABFA-5914-0405-F29556CAA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523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00"/>
    </mc:Choice>
    <mc:Fallback xmlns="">
      <p:transition spd="slow" advTm="5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Virtual School for Children in Care" ma:contentTypeID="0x0101004E1B537BC2B2AD43A5AF5311D732D3AAE100647F40790072254282ECBF5F6C3CA1DB" ma:contentTypeVersion="1767" ma:contentTypeDescription="" ma:contentTypeScope="" ma:versionID="00e9e35bf4828fa8155739e54567500c">
  <xsd:schema xmlns:xsd="http://www.w3.org/2001/XMLSchema" xmlns:xs="http://www.w3.org/2001/XMLSchema" xmlns:p="http://schemas.microsoft.com/office/2006/metadata/properties" xmlns:ns2="c5dbf80e-f509-45f6-9fe5-406e3eefabbb" xmlns:ns3="dac9d169-87c7-439a-9d3c-116151fb24e3" targetNamespace="http://schemas.microsoft.com/office/2006/metadata/properties" ma:root="true" ma:fieldsID="969199e7cc5113b5947c789607f591e0" ns2:_="" ns3:_="">
    <xsd:import namespace="c5dbf80e-f509-45f6-9fe5-406e3eefabbb"/>
    <xsd:import namespace="dac9d169-87c7-439a-9d3c-116151fb24e3"/>
    <xsd:element name="properties">
      <xsd:complexType>
        <xsd:sequence>
          <xsd:element name="documentManagement">
            <xsd:complexType>
              <xsd:all>
                <xsd:element ref="ns2:hc632fe273cb498aa970207d30c3b1d8" minOccurs="0"/>
                <xsd:element ref="ns2:TaxCatchAll" minOccurs="0"/>
                <xsd:element ref="ns2:TaxCatchAllLabel" minOccurs="0"/>
                <xsd:element ref="ns2:Item_x0020_ID" minOccurs="0"/>
                <xsd:element ref="ns2:Active_x0020_Document" minOccurs="0"/>
                <xsd:element ref="ns2:ad12e5300b7543dba4718901bd0b4d26" minOccurs="0"/>
                <xsd:element ref="ns2:eeadced8a35a499eaa6ae428604d987c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bf80e-f509-45f6-9fe5-406e3eefabbb" elementFormDefault="qualified">
    <xsd:import namespace="http://schemas.microsoft.com/office/2006/documentManagement/types"/>
    <xsd:import namespace="http://schemas.microsoft.com/office/infopath/2007/PartnerControls"/>
    <xsd:element name="hc632fe273cb498aa970207d30c3b1d8" ma:index="8" nillable="true" ma:taxonomy="true" ma:internalName="hc632fe273cb498aa970207d30c3b1d8" ma:taxonomyFieldName="Document_x0020_Type" ma:displayName="Document Type" ma:default="" ma:fieldId="{1c632fe2-73cb-498a-a970-207d30c3b1d8}" ma:sspId="3c5dbf34-c73a-430c-9290-9174ad787734" ma:termSetId="b599ea14-30b5-458d-8ef2-998774c2af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d4a312c-8bfd-4205-9607-3e85c687ffc4}" ma:internalName="TaxCatchAll" ma:showField="CatchAllData" ma:web="dac9d169-87c7-439a-9d3c-116151fb24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d4a312c-8bfd-4205-9607-3e85c687ffc4}" ma:internalName="TaxCatchAllLabel" ma:readOnly="true" ma:showField="CatchAllDataLabel" ma:web="dac9d169-87c7-439a-9d3c-116151fb24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tem_x0020_ID" ma:index="12" nillable="true" ma:displayName="Item ID" ma:internalName="Item_x0020_ID">
      <xsd:simpleType>
        <xsd:restriction base="dms:Text">
          <xsd:maxLength value="255"/>
        </xsd:restriction>
      </xsd:simpleType>
    </xsd:element>
    <xsd:element name="Active_x0020_Document" ma:index="13" nillable="true" ma:displayName="Active Document" ma:default="1" ma:internalName="Active_x0020_Document">
      <xsd:simpleType>
        <xsd:restriction base="dms:Boolean"/>
      </xsd:simpleType>
    </xsd:element>
    <xsd:element name="ad12e5300b7543dba4718901bd0b4d26" ma:index="14" ma:taxonomy="true" ma:internalName="ad12e5300b7543dba4718901bd0b4d26" ma:taxonomyFieldName="Virtual_x0020_School_x0020_for_x0020_Children_x0020_in_x0020_Care" ma:displayName="Virtual School for Children in Care" ma:readOnly="false" ma:default="" ma:fieldId="{ad12e530-0b75-43db-a471-8901bd0b4d26}" ma:sspId="3c5dbf34-c73a-430c-9290-9174ad787734" ma:termSetId="f64eb736-13c1-4f19-814c-82c549873d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eadced8a35a499eaa6ae428604d987c" ma:index="16" nillable="true" ma:taxonomy="true" ma:internalName="eeadced8a35a499eaa6ae428604d987c" ma:taxonomyFieldName="Financial_x0020_Year" ma:displayName="Financial Year" ma:default="" ma:fieldId="{eeadced8-a35a-499e-aa6a-e428604d987c}" ma:sspId="3c5dbf34-c73a-430c-9290-9174ad787734" ma:termSetId="7d71bb9a-de29-4fe1-ae9a-43907322fcf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9d169-87c7-439a-9d3c-116151fb24e3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c5dbf34-c73a-430c-9290-9174ad787734" ContentTypeId="0x0101004E1B537BC2B2AD43A5AF5311D732D3AA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tem_x0020_ID xmlns="c5dbf80e-f509-45f6-9fe5-406e3eefabbb" xsi:nil="true"/>
    <Active_x0020_Document xmlns="c5dbf80e-f509-45f6-9fe5-406e3eefabbb">true</Active_x0020_Document>
    <TaxCatchAll xmlns="c5dbf80e-f509-45f6-9fe5-406e3eefabbb">
      <Value>630</Value>
    </TaxCatchAll>
    <ad12e5300b7543dba4718901bd0b4d26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Staff Training</TermName>
          <TermId xmlns="http://schemas.microsoft.com/office/infopath/2007/PartnerControls">cf9b3574-6b91-4c95-aba1-881ed7425ec4</TermId>
        </TermInfo>
      </Terms>
    </ad12e5300b7543dba4718901bd0b4d26>
    <hc632fe273cb498aa970207d30c3b1d8 xmlns="c5dbf80e-f509-45f6-9fe5-406e3eefabbb">
      <Terms xmlns="http://schemas.microsoft.com/office/infopath/2007/PartnerControls"/>
    </hc632fe273cb498aa970207d30c3b1d8>
    <eeadced8a35a499eaa6ae428604d987c xmlns="c5dbf80e-f509-45f6-9fe5-406e3eefabbb">
      <Terms xmlns="http://schemas.microsoft.com/office/infopath/2007/PartnerControls"/>
    </eeadced8a35a499eaa6ae428604d987c>
    <_dlc_DocId xmlns="dac9d169-87c7-439a-9d3c-116151fb24e3">EIHNDOCID-498695300-10235</_dlc_DocId>
    <_dlc_DocIdUrl xmlns="dac9d169-87c7-439a-9d3c-116151fb24e3">
      <Url>https://hants.sharepoint.com/sites/EIHN/VS/_layouts/15/DocIdRedir.aspx?ID=EIHNDOCID-498695300-10235</Url>
      <Description>EIHNDOCID-498695300-10235</Description>
    </_dlc_DocIdUrl>
  </documentManagement>
</p:properties>
</file>

<file path=customXml/itemProps1.xml><?xml version="1.0" encoding="utf-8"?>
<ds:datastoreItem xmlns:ds="http://schemas.openxmlformats.org/officeDocument/2006/customXml" ds:itemID="{BE761E84-6EF4-48F5-BE6D-F8103C101A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dbf80e-f509-45f6-9fe5-406e3eefabbb"/>
    <ds:schemaRef ds:uri="dac9d169-87c7-439a-9d3c-116151fb24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1BB84F-C5A1-4E2C-A123-507A594F731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3CBE559-866D-433F-8752-6B307E31FF3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545D0B2-5496-4222-9043-77880E207E0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089E86DB-4346-4796-9AE7-A263DB484256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dac9d169-87c7-439a-9d3c-116151fb24e3"/>
    <ds:schemaRef ds:uri="http://www.w3.org/XML/1998/namespace"/>
    <ds:schemaRef ds:uri="http://schemas.openxmlformats.org/package/2006/metadata/core-properties"/>
    <ds:schemaRef ds:uri="c5dbf80e-f509-45f6-9fe5-406e3eefabb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235</Words>
  <Application>Microsoft Office PowerPoint</Application>
  <PresentationFormat>Widescreen</PresentationFormat>
  <Paragraphs>34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HIAS PowerPoint template</vt:lpstr>
      <vt:lpstr>PowerPoint Presentation</vt:lpstr>
      <vt:lpstr>Peer relationships</vt:lpstr>
      <vt:lpstr>Making and keeping friends</vt:lpstr>
      <vt:lpstr>Practical ideas – zoning </vt:lpstr>
      <vt:lpstr>Buddying systems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Todd, Jennifer</dc:creator>
  <cp:lastModifiedBy>Todd, Jennifer</cp:lastModifiedBy>
  <cp:revision>2</cp:revision>
  <dcterms:created xsi:type="dcterms:W3CDTF">2024-08-30T09:08:56Z</dcterms:created>
  <dcterms:modified xsi:type="dcterms:W3CDTF">2025-02-04T14:11:44Z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0x0101004E1B537BC2B2AD43A5AF5311D732D3AAE100647F40790072254282ECBF5F6C3CA1DB</vt:lpwstr>
  </property>
  <property fmtid="{D5CDD505-2E9C-101B-9397-08002B2CF9AE}" pid="3" name="_dlc_DocIdItemGuid">
    <vt:lpwstr>49d2c182-065f-4487-a008-a0633513d933</vt:lpwstr>
  </property>
  <property fmtid="{D5CDD505-2E9C-101B-9397-08002B2CF9AE}" pid="4" name="Financial Year">
    <vt:lpwstr/>
  </property>
  <property fmtid="{D5CDD505-2E9C-101B-9397-08002B2CF9AE}" pid="5" name="Document Type">
    <vt:lpwstr/>
  </property>
  <property fmtid="{D5CDD505-2E9C-101B-9397-08002B2CF9AE}" pid="6" name="Virtual School for Children in Care">
    <vt:lpwstr>630;#Staff Training|cf9b3574-6b91-4c95-aba1-881ed7425ec4</vt:lpwstr>
  </property>
  <property fmtid="{D5CDD505-2E9C-101B-9397-08002B2CF9AE}" pid="7" name="lcf76f155ced4ddcb4097134ff3c332f">
    <vt:lpwstr/>
  </property>
  <property fmtid="{D5CDD505-2E9C-101B-9397-08002B2CF9AE}" pid="8" name="MediaServiceImageTags">
    <vt:lpwstr/>
  </property>
  <property fmtid="{D5CDD505-2E9C-101B-9397-08002B2CF9AE}" pid="9" name="Document_x0020_Type">
    <vt:lpwstr/>
  </property>
  <property fmtid="{D5CDD505-2E9C-101B-9397-08002B2CF9AE}" pid="10" name="Financial_x0020_Year">
    <vt:lpwstr/>
  </property>
  <property fmtid="{D5CDD505-2E9C-101B-9397-08002B2CF9AE}" pid="11" name="Virtual_x0020_School_x0020_for_x0020_Children_x0020_in_x0020_Care">
    <vt:lpwstr>630;#Staff Training|cf9b3574-6b91-4c95-aba1-881ed7425ec4</vt:lpwstr>
  </property>
</Properties>
</file>