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0" r:id="rId7"/>
  </p:sldMasterIdLst>
  <p:notesMasterIdLst>
    <p:notesMasterId r:id="rId15"/>
  </p:notesMasterIdLst>
  <p:sldIdLst>
    <p:sldId id="256" r:id="rId8"/>
    <p:sldId id="4739" r:id="rId9"/>
    <p:sldId id="4722" r:id="rId10"/>
    <p:sldId id="4742" r:id="rId11"/>
    <p:sldId id="4741" r:id="rId12"/>
    <p:sldId id="4744" r:id="rId13"/>
    <p:sldId id="47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B1563-19C5-4999-9611-0362A04AEAC6}"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265A8-68C2-4F60-80BB-94574CE78422}" type="slidenum">
              <a:rPr lang="en-GB" smtClean="0"/>
              <a:t>‹#›</a:t>
            </a:fld>
            <a:endParaRPr lang="en-GB"/>
          </a:p>
        </p:txBody>
      </p:sp>
    </p:spTree>
    <p:extLst>
      <p:ext uri="{BB962C8B-B14F-4D97-AF65-F5344CB8AC3E}">
        <p14:creationId xmlns:p14="http://schemas.microsoft.com/office/powerpoint/2010/main" val="292114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7265A8-68C2-4F60-80BB-94574CE78422}" type="slidenum">
              <a:rPr lang="en-GB" smtClean="0"/>
              <a:t>1</a:t>
            </a:fld>
            <a:endParaRPr lang="en-GB"/>
          </a:p>
        </p:txBody>
      </p:sp>
    </p:spTree>
    <p:extLst>
      <p:ext uri="{BB962C8B-B14F-4D97-AF65-F5344CB8AC3E}">
        <p14:creationId xmlns:p14="http://schemas.microsoft.com/office/powerpoint/2010/main" val="330288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Which children to DT have a duty to monitor and support etc – have a look and see which types/cohorts of children DTs have a duty over ??</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72EB6-3975-4D52-80ED-BFAA1A69427F}"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67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9E67-959A-3146-8C01-2B49B92C23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9A38EF0-2289-A895-98C0-37539927B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FDDED8-DC32-F539-62BA-81767883690C}"/>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27F46797-5926-2AE5-4094-B65FA841B9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FF986F-5BCE-337B-12E0-D96E983BF72E}"/>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1035729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E385-730D-89F1-C20D-63845430D5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08B9FF-C520-4826-D96E-2005FCE300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0776AE-345D-9BC8-B69E-F8324FA885FF}"/>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425AC0E9-C566-4A76-B24D-343F6166B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0C61B6-188C-8C64-7BA0-4A3E763CA011}"/>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164326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3AD12-7C07-FA6E-A1DC-68EFADBBA4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0588B2-95FC-50FC-76D9-E7EEFA38D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07BF6-086B-BFAE-8D91-07E53485B04D}"/>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550D871B-F8BD-E004-3192-3459D46DA0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8E5527-A2D4-0533-2236-8B4BDE1279CC}"/>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3956023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539" y="-190266"/>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Designated Teacher Network Meetings –Autumn Term</a:t>
            </a:r>
          </a:p>
        </p:txBody>
      </p:sp>
      <p:sp>
        <p:nvSpPr>
          <p:cNvPr id="3" name="Content Placeholder 2"/>
          <p:cNvSpPr>
            <a:spLocks noGrp="1"/>
          </p:cNvSpPr>
          <p:nvPr>
            <p:ph idx="1"/>
          </p:nvPr>
        </p:nvSpPr>
        <p:spPr>
          <a:xfrm>
            <a:off x="609600" y="1916832"/>
            <a:ext cx="109728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4033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493"/>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048374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1546"/>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767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EA83-DEB5-A9AA-68EF-F28585D66C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C28AF5-97A6-59BA-5A36-19AA8361F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C81873-0782-7864-2493-96BDDAD25AE5}"/>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158F4D76-AEBE-F862-6B95-AAF9DB682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F163E-514B-B63A-D7E8-0D7CE6D21E90}"/>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378548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5345-D0BF-D18C-6BFA-934568AFF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4C3F41-D596-C766-337F-A0E21D2A26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126B3C-68E3-A503-17FE-3B7DDBA233D0}"/>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383131F5-D234-2BC6-A2DB-622D2C539E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4EDB0B-9785-E6F0-CB7F-19888F720941}"/>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259844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C9F8-606C-22BD-9E46-5DD7BA0EBB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70B352-8673-DB3E-566F-D07508272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E7BC2D-CBF4-24E5-C331-F777335EFC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29CF68-299E-43C7-2C48-9552556A6D39}"/>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6" name="Footer Placeholder 5">
            <a:extLst>
              <a:ext uri="{FF2B5EF4-FFF2-40B4-BE49-F238E27FC236}">
                <a16:creationId xmlns:a16="http://schemas.microsoft.com/office/drawing/2014/main" id="{3842EF66-8A10-CF17-500E-6130E1E4D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32541-7F64-A175-A110-E83912F37D65}"/>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115198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0C4C-3F47-1FAF-61C1-13E25CEB1E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A6AECA-BB5D-E452-7CD0-8BC24F32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A3BC16-5D8C-F94E-E938-AEE296F8D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3F1234-0460-A96D-0CCE-5E6228F64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BB5BA5-E3C7-A635-E50F-C3EF320F9D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45619A-7B75-282E-4CA0-47B9704704C4}"/>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8" name="Footer Placeholder 7">
            <a:extLst>
              <a:ext uri="{FF2B5EF4-FFF2-40B4-BE49-F238E27FC236}">
                <a16:creationId xmlns:a16="http://schemas.microsoft.com/office/drawing/2014/main" id="{24959B35-5DFD-AD1B-485B-26FDAB7707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941C7C-53D7-C0DE-6A2F-436BB24D5FA5}"/>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317054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FA4D-70F2-37A2-F25B-E74649E087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E990B0-A794-DA7E-C2CE-8E2A58003FF2}"/>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4" name="Footer Placeholder 3">
            <a:extLst>
              <a:ext uri="{FF2B5EF4-FFF2-40B4-BE49-F238E27FC236}">
                <a16:creationId xmlns:a16="http://schemas.microsoft.com/office/drawing/2014/main" id="{45891BC8-D037-33EC-30A7-B082710E17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E4CCE9-B449-3E57-6AF5-BBFB6C97EF9C}"/>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108499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0B9D9-783C-E27C-ABC0-AD7A43F6D402}"/>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3" name="Footer Placeholder 2">
            <a:extLst>
              <a:ext uri="{FF2B5EF4-FFF2-40B4-BE49-F238E27FC236}">
                <a16:creationId xmlns:a16="http://schemas.microsoft.com/office/drawing/2014/main" id="{01DC3A75-9548-50F0-083E-FD25B993E6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815415-A3B1-76C8-C911-3B9B13566899}"/>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35430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092A-FA00-91E7-2795-853D44167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D2287A-47D5-77C8-D646-725D36567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207C5E-1ACB-D972-3C7A-6D0A0CD31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2B653-E769-16B5-C60F-838346B5EDAB}"/>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6" name="Footer Placeholder 5">
            <a:extLst>
              <a:ext uri="{FF2B5EF4-FFF2-40B4-BE49-F238E27FC236}">
                <a16:creationId xmlns:a16="http://schemas.microsoft.com/office/drawing/2014/main" id="{3A786AFF-941A-A040-8C99-C9F5CCD0EE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1C9FA5-F1D7-5813-1C8A-125BDAD7BA5E}"/>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213721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EB15-7EDD-88A9-2703-17B644144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85F23D-0422-ECE3-D23A-653E4F6AB6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BF52D8-D2C1-FFBE-2BB8-1937B9672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4720F-0D3C-2A08-5B84-E731CCD973BE}"/>
              </a:ext>
            </a:extLst>
          </p:cNvPr>
          <p:cNvSpPr>
            <a:spLocks noGrp="1"/>
          </p:cNvSpPr>
          <p:nvPr>
            <p:ph type="dt" sz="half" idx="10"/>
          </p:nvPr>
        </p:nvSpPr>
        <p:spPr/>
        <p:txBody>
          <a:bodyPr/>
          <a:lstStyle/>
          <a:p>
            <a:fld id="{25BF50CD-2F47-4616-B106-42F33CE99E2C}" type="datetimeFigureOut">
              <a:rPr lang="en-GB" smtClean="0"/>
              <a:t>04/02/2025</a:t>
            </a:fld>
            <a:endParaRPr lang="en-GB"/>
          </a:p>
        </p:txBody>
      </p:sp>
      <p:sp>
        <p:nvSpPr>
          <p:cNvPr id="6" name="Footer Placeholder 5">
            <a:extLst>
              <a:ext uri="{FF2B5EF4-FFF2-40B4-BE49-F238E27FC236}">
                <a16:creationId xmlns:a16="http://schemas.microsoft.com/office/drawing/2014/main" id="{3356F4F1-D4BD-B24E-32E8-21CD296F98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72B9D2-6644-3B7D-8D79-FB4FE8779752}"/>
              </a:ext>
            </a:extLst>
          </p:cNvPr>
          <p:cNvSpPr>
            <a:spLocks noGrp="1"/>
          </p:cNvSpPr>
          <p:nvPr>
            <p:ph type="sldNum" sz="quarter" idx="12"/>
          </p:nvPr>
        </p:nvSpPr>
        <p:spPr/>
        <p:txBody>
          <a:bodyPr/>
          <a:lstStyle/>
          <a:p>
            <a:fld id="{5AE1F02B-5881-4829-94C7-FCA04764576A}" type="slidenum">
              <a:rPr lang="en-GB" smtClean="0"/>
              <a:t>‹#›</a:t>
            </a:fld>
            <a:endParaRPr lang="en-GB"/>
          </a:p>
        </p:txBody>
      </p:sp>
    </p:spTree>
    <p:extLst>
      <p:ext uri="{BB962C8B-B14F-4D97-AF65-F5344CB8AC3E}">
        <p14:creationId xmlns:p14="http://schemas.microsoft.com/office/powerpoint/2010/main" val="171609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A7607-ACC4-3E5C-B76C-1E1BB9750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B1A6CC-E521-EB0E-8BE5-AD1F294A5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BFD803-1D77-1279-5B6E-137977157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BF50CD-2F47-4616-B106-42F33CE99E2C}" type="datetimeFigureOut">
              <a:rPr lang="en-GB" smtClean="0"/>
              <a:t>04/02/2025</a:t>
            </a:fld>
            <a:endParaRPr lang="en-GB"/>
          </a:p>
        </p:txBody>
      </p:sp>
      <p:sp>
        <p:nvSpPr>
          <p:cNvPr id="5" name="Footer Placeholder 4">
            <a:extLst>
              <a:ext uri="{FF2B5EF4-FFF2-40B4-BE49-F238E27FC236}">
                <a16:creationId xmlns:a16="http://schemas.microsoft.com/office/drawing/2014/main" id="{A891AE58-8ADB-51EE-EE1A-E1AFD4A28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764150-8FA3-B014-17CF-95CE8D9C4B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1F02B-5881-4829-94C7-FCA04764576A}" type="slidenum">
              <a:rPr lang="en-GB" smtClean="0"/>
              <a:t>‹#›</a:t>
            </a:fld>
            <a:endParaRPr lang="en-GB"/>
          </a:p>
        </p:txBody>
      </p:sp>
    </p:spTree>
    <p:extLst>
      <p:ext uri="{BB962C8B-B14F-4D97-AF65-F5344CB8AC3E}">
        <p14:creationId xmlns:p14="http://schemas.microsoft.com/office/powerpoint/2010/main" val="1536921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descr="An organic corner shape">
            <a:extLst>
              <a:ext uri="{FF2B5EF4-FFF2-40B4-BE49-F238E27FC236}">
                <a16:creationId xmlns:a16="http://schemas.microsoft.com/office/drawing/2014/main" id="{2B6A77EB-ADF3-B711-48E8-54F5606563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flipH="1">
            <a:off x="1" y="-7115"/>
            <a:ext cx="11708296" cy="2621105"/>
          </a:xfrm>
          <a:prstGeom prst="rect">
            <a:avLst/>
          </a:prstGeom>
        </p:spPr>
      </p:pic>
      <p:sp>
        <p:nvSpPr>
          <p:cNvPr id="2" name="Title Placeholder 1"/>
          <p:cNvSpPr>
            <a:spLocks noGrp="1"/>
          </p:cNvSpPr>
          <p:nvPr>
            <p:ph type="title"/>
          </p:nvPr>
        </p:nvSpPr>
        <p:spPr>
          <a:xfrm>
            <a:off x="156331" y="-188139"/>
            <a:ext cx="8174699" cy="118205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916833"/>
            <a:ext cx="109728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E348ED3A-A34A-169A-6A3A-3A868C6A7CD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85635" b="59345"/>
          <a:stretch/>
        </p:blipFill>
        <p:spPr>
          <a:xfrm>
            <a:off x="10529003" y="5148470"/>
            <a:ext cx="1662997" cy="1712545"/>
          </a:xfrm>
          <a:prstGeom prst="rect">
            <a:avLst/>
          </a:prstGeom>
          <a:noFill/>
          <a:ln>
            <a:noFill/>
          </a:ln>
        </p:spPr>
      </p:pic>
      <p:sp>
        <p:nvSpPr>
          <p:cNvPr id="11" name="Slide Number Placeholder 10">
            <a:extLst>
              <a:ext uri="{FF2B5EF4-FFF2-40B4-BE49-F238E27FC236}">
                <a16:creationId xmlns:a16="http://schemas.microsoft.com/office/drawing/2014/main" id="{C949FE25-58E7-3F23-A288-B2F844D16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0BA64-F63F-4BE1-98B3-72ECFD6674FD}" type="slidenum">
              <a:rPr lang="en-GB" smtClean="0"/>
              <a:t>‹#›</a:t>
            </a:fld>
            <a:endParaRPr lang="en-GB"/>
          </a:p>
        </p:txBody>
      </p:sp>
    </p:spTree>
    <p:extLst>
      <p:ext uri="{BB962C8B-B14F-4D97-AF65-F5344CB8AC3E}">
        <p14:creationId xmlns:p14="http://schemas.microsoft.com/office/powerpoint/2010/main" val="2712386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377"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emotioncoachinguk.com/" TargetMode="External"/><Relationship Id="rId5" Type="http://schemas.openxmlformats.org/officeDocument/2006/relationships/hyperlink" Target="https://ddpnetwork.org/about-ddp/"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hyperlink" Target="https://beaconhouse.org.uk/"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C104E5-2B05-F1F2-5E6D-2E929216453E}"/>
              </a:ext>
            </a:extLst>
          </p:cNvPr>
          <p:cNvSpPr>
            <a:spLocks noGrp="1"/>
          </p:cNvSpPr>
          <p:nvPr>
            <p:ph type="subTitle" idx="1"/>
          </p:nvPr>
        </p:nvSpPr>
        <p:spPr>
          <a:xfrm>
            <a:off x="1524000" y="4159404"/>
            <a:ext cx="9144000" cy="1098395"/>
          </a:xfrm>
        </p:spPr>
        <p:txBody>
          <a:bodyPr>
            <a:normAutofit/>
          </a:bodyPr>
          <a:lstStyle/>
          <a:p>
            <a:endParaRPr lang="en-GB" dirty="0">
              <a:solidFill>
                <a:srgbClr val="FFFFFF"/>
              </a:solidFill>
            </a:endParaRPr>
          </a:p>
        </p:txBody>
      </p:sp>
      <p:sp>
        <p:nvSpPr>
          <p:cNvPr id="15" name="Title 14">
            <a:extLst>
              <a:ext uri="{FF2B5EF4-FFF2-40B4-BE49-F238E27FC236}">
                <a16:creationId xmlns:a16="http://schemas.microsoft.com/office/drawing/2014/main" id="{CFC60026-98C1-B38A-56A8-21C20C6F1AB0}"/>
              </a:ext>
            </a:extLst>
          </p:cNvPr>
          <p:cNvSpPr>
            <a:spLocks noGrp="1"/>
          </p:cNvSpPr>
          <p:nvPr>
            <p:ph type="ctrTitle"/>
          </p:nvPr>
        </p:nvSpPr>
        <p:spPr/>
        <p:txBody>
          <a:bodyPr/>
          <a:lstStyle/>
          <a:p>
            <a:endParaRPr lang="en-GB"/>
          </a:p>
        </p:txBody>
      </p:sp>
      <p:pic>
        <p:nvPicPr>
          <p:cNvPr id="16" name="Picture 15">
            <a:extLst>
              <a:ext uri="{FF2B5EF4-FFF2-40B4-BE49-F238E27FC236}">
                <a16:creationId xmlns:a16="http://schemas.microsoft.com/office/drawing/2014/main" id="{DB602180-B36D-D797-1ED3-B41798C8E8D6}"/>
              </a:ext>
            </a:extLst>
          </p:cNvPr>
          <p:cNvPicPr>
            <a:picLocks noChangeAspect="1"/>
          </p:cNvPicPr>
          <p:nvPr/>
        </p:nvPicPr>
        <p:blipFill>
          <a:blip r:embed="rId5"/>
          <a:stretch>
            <a:fillRect/>
          </a:stretch>
        </p:blipFill>
        <p:spPr>
          <a:xfrm>
            <a:off x="10817" y="0"/>
            <a:ext cx="12170365" cy="6858000"/>
          </a:xfrm>
          <a:prstGeom prst="rect">
            <a:avLst/>
          </a:prstGeom>
        </p:spPr>
      </p:pic>
      <p:sp>
        <p:nvSpPr>
          <p:cNvPr id="18" name="TextBox 17">
            <a:extLst>
              <a:ext uri="{FF2B5EF4-FFF2-40B4-BE49-F238E27FC236}">
                <a16:creationId xmlns:a16="http://schemas.microsoft.com/office/drawing/2014/main" id="{B3E3AD5F-2BEC-9CE6-44A3-C37F29A56D7A}"/>
              </a:ext>
            </a:extLst>
          </p:cNvPr>
          <p:cNvSpPr txBox="1"/>
          <p:nvPr/>
        </p:nvSpPr>
        <p:spPr>
          <a:xfrm>
            <a:off x="2449286" y="1122363"/>
            <a:ext cx="7053943" cy="1588127"/>
          </a:xfrm>
          <a:prstGeom prst="rect">
            <a:avLst/>
          </a:prstGeom>
          <a:noFill/>
        </p:spPr>
        <p:txBody>
          <a:bodyPr wrap="square">
            <a:sp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5400" b="1">
                <a:solidFill>
                  <a:srgbClr val="FF8000"/>
                </a:solidFill>
                <a:latin typeface="Arial" panose="020B0604020202020204" pitchFamily="34" charset="0"/>
                <a:cs typeface="Arial" panose="020B0604020202020204" pitchFamily="34" charset="0"/>
              </a:rPr>
              <a:t>PEP toolkit: adult </a:t>
            </a:r>
            <a:r>
              <a:rPr lang="en-GB" sz="5400" b="1" dirty="0">
                <a:solidFill>
                  <a:srgbClr val="FF8000"/>
                </a:solidFill>
                <a:latin typeface="Arial" panose="020B0604020202020204" pitchFamily="34" charset="0"/>
                <a:cs typeface="Arial" panose="020B0604020202020204" pitchFamily="34" charset="0"/>
              </a:rPr>
              <a:t>r</a:t>
            </a:r>
            <a:r>
              <a:rPr lang="en-GB" sz="5400" b="1">
                <a:solidFill>
                  <a:srgbClr val="FF8000"/>
                </a:solidFill>
                <a:latin typeface="Arial" panose="020B0604020202020204" pitchFamily="34" charset="0"/>
                <a:cs typeface="Arial" panose="020B0604020202020204" pitchFamily="34" charset="0"/>
              </a:rPr>
              <a:t>elationships</a:t>
            </a:r>
            <a:endParaRPr lang="en-GB" sz="5400" b="1" dirty="0">
              <a:solidFill>
                <a:srgbClr val="FF8000"/>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18CDF3F-DCAD-74A0-AA53-D4531E0A8611}"/>
              </a:ext>
            </a:extLst>
          </p:cNvPr>
          <p:cNvGrpSpPr/>
          <p:nvPr/>
        </p:nvGrpSpPr>
        <p:grpSpPr>
          <a:xfrm>
            <a:off x="8781584" y="3370554"/>
            <a:ext cx="2057400" cy="2057400"/>
            <a:chOff x="7347886" y="26994"/>
            <a:chExt cx="1806421" cy="1654925"/>
          </a:xfrm>
        </p:grpSpPr>
        <p:sp>
          <p:nvSpPr>
            <p:cNvPr id="20" name="Teardrop 19">
              <a:extLst>
                <a:ext uri="{FF2B5EF4-FFF2-40B4-BE49-F238E27FC236}">
                  <a16:creationId xmlns:a16="http://schemas.microsoft.com/office/drawing/2014/main" id="{07198DDD-5E1D-24AF-26DD-33F37B20066D}"/>
                </a:ext>
              </a:extLst>
            </p:cNvPr>
            <p:cNvSpPr/>
            <p:nvPr/>
          </p:nvSpPr>
          <p:spPr>
            <a:xfrm>
              <a:off x="7347886" y="26994"/>
              <a:ext cx="1806421" cy="1564075"/>
            </a:xfrm>
            <a:prstGeom prst="teardrop">
              <a:avLst/>
            </a:prstGeom>
            <a:solidFill>
              <a:srgbClr val="FF8000"/>
            </a:solidFill>
            <a:ln w="38100">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ubtitle 2">
              <a:extLst>
                <a:ext uri="{FF2B5EF4-FFF2-40B4-BE49-F238E27FC236}">
                  <a16:creationId xmlns:a16="http://schemas.microsoft.com/office/drawing/2014/main" id="{34045668-3FDE-7D95-33BA-54B6A5051E9D}"/>
                </a:ext>
              </a:extLst>
            </p:cNvPr>
            <p:cNvSpPr txBox="1">
              <a:spLocks/>
            </p:cNvSpPr>
            <p:nvPr/>
          </p:nvSpPr>
          <p:spPr>
            <a:xfrm>
              <a:off x="7386654" y="240800"/>
              <a:ext cx="1728884" cy="144111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Virtual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School</a:t>
              </a:r>
              <a:endParaRPr kumimoji="0" lang="en-US" altLang="en-US" sz="36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3" name="Graphic 22" descr="An organic corner shape">
            <a:extLst>
              <a:ext uri="{FF2B5EF4-FFF2-40B4-BE49-F238E27FC236}">
                <a16:creationId xmlns:a16="http://schemas.microsoft.com/office/drawing/2014/main" id="{49D8B519-6C72-53FD-D447-627118DA70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57" y="4470402"/>
            <a:ext cx="13973020" cy="2387600"/>
          </a:xfrm>
          <a:prstGeom prst="rect">
            <a:avLst/>
          </a:prstGeom>
        </p:spPr>
      </p:pic>
      <p:pic>
        <p:nvPicPr>
          <p:cNvPr id="26" name="Picture 2" descr="Hampshire County Council">
            <a:extLst>
              <a:ext uri="{FF2B5EF4-FFF2-40B4-BE49-F238E27FC236}">
                <a16:creationId xmlns:a16="http://schemas.microsoft.com/office/drawing/2014/main" id="{4625D253-1C61-7532-FB0F-89EDA80264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49" y="233155"/>
            <a:ext cx="1843715" cy="483975"/>
          </a:xfrm>
          <a:prstGeom prst="rect">
            <a:avLst/>
          </a:prstGeom>
          <a:noFill/>
          <a:extLst>
            <a:ext uri="{909E8E84-426E-40DD-AFC4-6F175D3DCCD1}">
              <a14:hiddenFill xmlns:a14="http://schemas.microsoft.com/office/drawing/2010/main">
                <a:solidFill>
                  <a:srgbClr val="FFFFFF"/>
                </a:solidFill>
              </a14:hiddenFill>
            </a:ext>
          </a:extLst>
        </p:spPr>
      </p:pic>
      <p:pic>
        <p:nvPicPr>
          <p:cNvPr id="33" name="Audio 35">
            <a:hlinkClick r:id="" action="ppaction://media"/>
            <a:extLst>
              <a:ext uri="{FF2B5EF4-FFF2-40B4-BE49-F238E27FC236}">
                <a16:creationId xmlns:a16="http://schemas.microsoft.com/office/drawing/2014/main" id="{A22C4481-56FC-6A91-02FB-F5E605A8249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
        <p:nvSpPr>
          <p:cNvPr id="35" name="TextBox 34">
            <a:extLst>
              <a:ext uri="{FF2B5EF4-FFF2-40B4-BE49-F238E27FC236}">
                <a16:creationId xmlns:a16="http://schemas.microsoft.com/office/drawing/2014/main" id="{6DBA8C2A-B004-C0F1-52F4-0BC1D32DFA37}"/>
              </a:ext>
            </a:extLst>
          </p:cNvPr>
          <p:cNvSpPr txBox="1"/>
          <p:nvPr/>
        </p:nvSpPr>
        <p:spPr>
          <a:xfrm>
            <a:off x="138408" y="6065412"/>
            <a:ext cx="91798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8000"/>
                </a:solidFill>
                <a:effectLst/>
                <a:uLnTx/>
                <a:uFillTx/>
                <a:latin typeface="Calibri" panose="020F0502020204030204"/>
                <a:ea typeface="+mn-ea"/>
                <a:cs typeface="+mn-cs"/>
              </a:rPr>
              <a:t>Hampshire Virtual School</a:t>
            </a:r>
          </a:p>
        </p:txBody>
      </p:sp>
    </p:spTree>
    <p:extLst>
      <p:ext uri="{BB962C8B-B14F-4D97-AF65-F5344CB8AC3E}">
        <p14:creationId xmlns:p14="http://schemas.microsoft.com/office/powerpoint/2010/main" val="41376675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53-F45A-1C1D-51E0-E1441D2241BB}"/>
              </a:ext>
            </a:extLst>
          </p:cNvPr>
          <p:cNvSpPr>
            <a:spLocks noGrp="1"/>
          </p:cNvSpPr>
          <p:nvPr>
            <p:ph type="title"/>
          </p:nvPr>
        </p:nvSpPr>
        <p:spPr>
          <a:xfrm>
            <a:off x="1" y="-190266"/>
            <a:ext cx="8413238" cy="1143000"/>
          </a:xfrm>
        </p:spPr>
        <p:txBody>
          <a:bodyPr vert="horz" lIns="91440" tIns="45720" rIns="91440" bIns="45720" rtlCol="0" anchor="ctr">
            <a:normAutofit/>
          </a:bodyPr>
          <a:lstStyle/>
          <a:p>
            <a:r>
              <a:rPr lang="en-GB" sz="2800" b="1" kern="1200" dirty="0">
                <a:latin typeface="Arial" panose="020B0604020202020204" pitchFamily="34" charset="0"/>
                <a:ea typeface="+mj-ea"/>
                <a:cs typeface="Arial" panose="020B0604020202020204" pitchFamily="34" charset="0"/>
              </a:rPr>
              <a:t>Insecure relationships with adults at school</a:t>
            </a:r>
          </a:p>
        </p:txBody>
      </p:sp>
      <p:pic>
        <p:nvPicPr>
          <p:cNvPr id="19" name="Audio 18">
            <a:hlinkClick r:id="" action="ppaction://media"/>
            <a:extLst>
              <a:ext uri="{FF2B5EF4-FFF2-40B4-BE49-F238E27FC236}">
                <a16:creationId xmlns:a16="http://schemas.microsoft.com/office/drawing/2014/main" id="{CC009C5B-ADBC-6CE7-E0B8-92057F4A21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
        <p:nvSpPr>
          <p:cNvPr id="9" name="TextBox 8">
            <a:extLst>
              <a:ext uri="{FF2B5EF4-FFF2-40B4-BE49-F238E27FC236}">
                <a16:creationId xmlns:a16="http://schemas.microsoft.com/office/drawing/2014/main" id="{4FB4EA8D-5CCA-43A0-D8F9-DE99FC7FEE6B}"/>
              </a:ext>
            </a:extLst>
          </p:cNvPr>
          <p:cNvSpPr txBox="1"/>
          <p:nvPr/>
        </p:nvSpPr>
        <p:spPr>
          <a:xfrm>
            <a:off x="669073" y="1360449"/>
            <a:ext cx="11084312" cy="5473037"/>
          </a:xfrm>
          <a:prstGeom prst="rect">
            <a:avLst/>
          </a:prstGeom>
          <a:noFill/>
        </p:spPr>
        <p:txBody>
          <a:bodyPr wrap="square">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Indicators suggestive of insecure adult relationships at school:</a:t>
            </a:r>
            <a:endPar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denying the need for support from the adults </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sensitive to the proximity of the adults (either wanting them close by or watching them from a distance)</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always needing consistency from adults (change in adults is very unsettling)</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showing hostility to adult-directed tasks</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constant need for adult attention or avoidance of adult relationships</a:t>
            </a:r>
            <a:r>
              <a:rPr lang="en-GB" kern="100" dirty="0">
                <a:solidFill>
                  <a:prstClr val="black"/>
                </a:solidFill>
                <a:latin typeface="Arial" panose="020B0604020202020204" pitchFamily="34" charset="0"/>
                <a:ea typeface="Aptos" panose="020B0004020202020204" pitchFamily="34" charset="0"/>
                <a:cs typeface="Arial" panose="020B0604020202020204" pitchFamily="34" charset="0"/>
              </a:rPr>
              <a:t>, such as</a:t>
            </a: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ignoring them (or a mixture of both)</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dependency on adults (attachment/connection-seeking behaviours)</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difficulty trusting adults</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control/power-seeking behaviours with adults (task refusal)</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regressive behaviours (baby talk to adults)</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resentment/jealousy when adult approval or attention is given to other children</a:t>
            </a:r>
          </a:p>
          <a:p>
            <a:pPr marL="742950" marR="0" lvl="1" indent="-285750" algn="l" defTabSz="914400" rtl="0" eaLnBrk="1" fontAlgn="auto" latinLnBrk="0" hangingPunct="1">
              <a:lnSpc>
                <a:spcPct val="100000"/>
              </a:lnSpc>
              <a:spcBef>
                <a:spcPts val="0"/>
              </a:spcBef>
              <a:spcAft>
                <a:spcPts val="800"/>
              </a:spcAft>
              <a:buClrTx/>
              <a:buSzTx/>
              <a:buFont typeface="Times New Roman" panose="02020603050405020304" pitchFamily="18" charset="0"/>
              <a:buChar char="•"/>
              <a:tabLst>
                <a:tab pos="914400" algn="l"/>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more importance placed on objects rather than </a:t>
            </a:r>
            <a:r>
              <a:rPr lang="en-GB" kern="100" dirty="0">
                <a:solidFill>
                  <a:prstClr val="black"/>
                </a:solidFill>
                <a:latin typeface="Arial" panose="020B0604020202020204" pitchFamily="34" charset="0"/>
                <a:ea typeface="Aptos" panose="020B0004020202020204" pitchFamily="34" charset="0"/>
                <a:cs typeface="Arial" panose="020B0604020202020204" pitchFamily="34" charset="0"/>
              </a:rPr>
              <a:t>on</a:t>
            </a: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adult relationships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a:t>
            </a:r>
            <a:endParaRPr kumimoji="0" lang="en-GB"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0925805"/>
      </p:ext>
    </p:extLst>
  </p:cSld>
  <p:clrMapOvr>
    <a:masterClrMapping/>
  </p:clrMapOvr>
  <mc:AlternateContent xmlns:mc="http://schemas.openxmlformats.org/markup-compatibility/2006" xmlns:p14="http://schemas.microsoft.com/office/powerpoint/2010/main">
    <mc:Choice Requires="p14">
      <p:transition spd="slow" p14:dur="2000" advTm="180933"/>
    </mc:Choice>
    <mc:Fallback xmlns="">
      <p:transition spd="slow" advTm="18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rot="10800000" flipV="1">
            <a:off x="0" y="1"/>
            <a:ext cx="5374888" cy="289931"/>
          </a:xfrm>
        </p:spPr>
        <p:txBody>
          <a:bodyPr anchor="ctr">
            <a:normAutofit fontScale="90000"/>
          </a:bodyPr>
          <a:lstStyle/>
          <a:p>
            <a:pPr algn="ctr" eaLnBrk="1" hangingPunct="1"/>
            <a:br>
              <a:rPr lang="en-GB" sz="3200" b="1" dirty="0">
                <a:solidFill>
                  <a:schemeClr val="tx1"/>
                </a:solidFill>
                <a:latin typeface="+mn-lt"/>
              </a:rPr>
            </a:br>
            <a:r>
              <a:rPr lang="en-GB" sz="3100" b="1" dirty="0"/>
              <a:t>Creating positive attachments</a:t>
            </a:r>
            <a:endParaRPr lang="en-GB" altLang="en-US" sz="3100" b="1" dirty="0"/>
          </a:p>
        </p:txBody>
      </p:sp>
      <p:sp>
        <p:nvSpPr>
          <p:cNvPr id="3" name="TextBox 2">
            <a:extLst>
              <a:ext uri="{FF2B5EF4-FFF2-40B4-BE49-F238E27FC236}">
                <a16:creationId xmlns:a16="http://schemas.microsoft.com/office/drawing/2014/main" id="{2FFEBEDC-46E9-146F-E54F-3D46C9DA2F12}"/>
              </a:ext>
            </a:extLst>
          </p:cNvPr>
          <p:cNvSpPr txBox="1"/>
          <p:nvPr/>
        </p:nvSpPr>
        <p:spPr>
          <a:xfrm>
            <a:off x="1851102" y="1650380"/>
            <a:ext cx="8084635"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Long-haul relationships: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emotional availability and consistency of significant adults in the school environment is important. Support should not fall to one person alone. A core group of adults that the child regularly interacts with or can seek out when feeling anxious would be beneficial.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feel attended to: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children with insecure attachments are unlikely to feel as if adults have them or their needs in mind unless they have direct contact. The regular check-in approach is useful at key times in the day. Some children/YP would benefit from transition objects with their key adults at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Language: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adults need to be familiar with PACE approaches, empathic commentary and emotional coaching: </a:t>
            </a:r>
            <a:r>
              <a:rPr kumimoji="0" lang="en-GB"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About DDP - DDP Network</a:t>
            </a:r>
            <a:r>
              <a:rPr kumimoji="0" lang="en-GB"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sz="1800" b="0" i="0" u="sng" strike="noStrike" kern="1200" cap="none" spc="0" normalizeH="0" baseline="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hlinkClick r:id="rId6"/>
              </a:rPr>
              <a:t>Emotion Coaching - United Kingdom (emotioncoachinguk.com)</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Audio 10">
            <a:hlinkClick r:id="" action="ppaction://media"/>
            <a:extLst>
              <a:ext uri="{FF2B5EF4-FFF2-40B4-BE49-F238E27FC236}">
                <a16:creationId xmlns:a16="http://schemas.microsoft.com/office/drawing/2014/main" id="{808D870B-F3CE-9770-A0A8-90C9C4208C7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6208396"/>
      </p:ext>
    </p:extLst>
  </p:cSld>
  <p:clrMapOvr>
    <a:masterClrMapping/>
  </p:clrMapOvr>
  <mc:AlternateContent xmlns:mc="http://schemas.openxmlformats.org/markup-compatibility/2006" xmlns:p14="http://schemas.microsoft.com/office/powerpoint/2010/main">
    <mc:Choice Requires="p14">
      <p:transition spd="slow" p14:dur="2000" advTm="77001"/>
    </mc:Choice>
    <mc:Fallback xmlns="">
      <p:transition spd="slow" advTm="7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4755-128F-5EFF-7331-A55132E8F838}"/>
              </a:ext>
            </a:extLst>
          </p:cNvPr>
          <p:cNvSpPr>
            <a:spLocks noGrp="1"/>
          </p:cNvSpPr>
          <p:nvPr>
            <p:ph type="title"/>
          </p:nvPr>
        </p:nvSpPr>
        <p:spPr>
          <a:xfrm>
            <a:off x="1" y="-190266"/>
            <a:ext cx="8742555" cy="1143000"/>
          </a:xfrm>
        </p:spPr>
        <p:txBody>
          <a:bodyPr/>
          <a:lstStyle/>
          <a:p>
            <a:pPr algn="ctr"/>
            <a:r>
              <a:rPr lang="en-GB" sz="2800" b="1" dirty="0"/>
              <a:t>Creating positive attachments – pace approaches</a:t>
            </a:r>
          </a:p>
        </p:txBody>
      </p:sp>
      <p:sp>
        <p:nvSpPr>
          <p:cNvPr id="3" name="Content Placeholder 2">
            <a:extLst>
              <a:ext uri="{FF2B5EF4-FFF2-40B4-BE49-F238E27FC236}">
                <a16:creationId xmlns:a16="http://schemas.microsoft.com/office/drawing/2014/main" id="{E1D6C80B-83F7-41EB-2138-957FA2D24925}"/>
              </a:ext>
            </a:extLst>
          </p:cNvPr>
          <p:cNvSpPr>
            <a:spLocks noGrp="1"/>
          </p:cNvSpPr>
          <p:nvPr>
            <p:ph idx="1"/>
          </p:nvPr>
        </p:nvSpPr>
        <p:spPr>
          <a:xfrm>
            <a:off x="609600" y="1605776"/>
            <a:ext cx="10972800" cy="4343505"/>
          </a:xfrm>
        </p:spPr>
        <p:txBody>
          <a:bodyPr>
            <a:normAutofit fontScale="85000" lnSpcReduction="20000"/>
          </a:bodyPr>
          <a:lstStyle/>
          <a:p>
            <a:pPr marL="0" indent="0">
              <a:lnSpc>
                <a:spcPct val="107000"/>
              </a:lnSpc>
              <a:spcAft>
                <a:spcPts val="800"/>
              </a:spcAft>
              <a:buNone/>
            </a:pPr>
            <a:r>
              <a:rPr lang="en-GB" sz="2300" dirty="0">
                <a:effectLst/>
                <a:latin typeface="Arial" panose="020B0604020202020204" pitchFamily="34" charset="0"/>
                <a:ea typeface="Calibri" panose="020F0502020204030204" pitchFamily="34" charset="0"/>
                <a:cs typeface="Times New Roman" panose="02020603050405020304" pitchFamily="18" charset="0"/>
              </a:rPr>
              <a:t>Avoid sanction-driven approaches based on rewards and punishments and use more relational approaches to behaviour management. </a:t>
            </a:r>
            <a:endParaRPr lang="en-GB" sz="23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en-GB" sz="2300" b="1" dirty="0">
                <a:effectLst/>
                <a:latin typeface="Arial" panose="020B0604020202020204" pitchFamily="34" charset="0"/>
                <a:ea typeface="Calibri" panose="020F0502020204030204" pitchFamily="34" charset="0"/>
                <a:cs typeface="Times New Roman" panose="02020603050405020304" pitchFamily="18" charset="0"/>
              </a:rPr>
              <a:t>Playfulness</a:t>
            </a:r>
            <a:r>
              <a:rPr lang="en-GB" sz="2300" dirty="0">
                <a:effectLst/>
                <a:latin typeface="Arial" panose="020B0604020202020204" pitchFamily="34" charset="0"/>
                <a:ea typeface="Calibri" panose="020F0502020204030204" pitchFamily="34" charset="0"/>
                <a:cs typeface="Times New Roman" panose="02020603050405020304" pitchFamily="18" charset="0"/>
              </a:rPr>
              <a:t>: sharing positive emotions, using appropriate humour, reducing authority and promoting a sense of connection by showing an interest and defusing stressful demands with play and humour.</a:t>
            </a:r>
            <a:endParaRPr lang="en-GB" sz="23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en-GB" sz="2300" b="1" dirty="0">
                <a:effectLst/>
                <a:latin typeface="Arial" panose="020B0604020202020204" pitchFamily="34" charset="0"/>
                <a:ea typeface="Calibri" panose="020F0502020204030204" pitchFamily="34" charset="0"/>
                <a:cs typeface="Times New Roman" panose="02020603050405020304" pitchFamily="18" charset="0"/>
              </a:rPr>
              <a:t>Acceptance</a:t>
            </a:r>
            <a:r>
              <a:rPr lang="en-GB" sz="2300" dirty="0">
                <a:effectLst/>
                <a:latin typeface="Arial" panose="020B0604020202020204" pitchFamily="34" charset="0"/>
                <a:ea typeface="Calibri" panose="020F0502020204030204" pitchFamily="34" charset="0"/>
                <a:cs typeface="Times New Roman" panose="02020603050405020304" pitchFamily="18" charset="0"/>
              </a:rPr>
              <a:t>:</a:t>
            </a:r>
            <a:r>
              <a:rPr lang="en-GB" sz="2300" b="1" dirty="0">
                <a:effectLst/>
                <a:latin typeface="Arial" panose="020B0604020202020204" pitchFamily="34" charset="0"/>
                <a:ea typeface="Calibri" panose="020F0502020204030204" pitchFamily="34" charset="0"/>
                <a:cs typeface="Times New Roman" panose="02020603050405020304" pitchFamily="18" charset="0"/>
              </a:rPr>
              <a:t> </a:t>
            </a:r>
            <a:r>
              <a:rPr lang="en-GB" sz="2300" dirty="0">
                <a:effectLst/>
                <a:latin typeface="Arial" panose="020B0604020202020204" pitchFamily="34" charset="0"/>
                <a:ea typeface="Calibri" panose="020F0502020204030204" pitchFamily="34" charset="0"/>
                <a:cs typeface="Times New Roman" panose="02020603050405020304" pitchFamily="18" charset="0"/>
              </a:rPr>
              <a:t>showing the child that you understand their difficulties and to safely explore and communicate </a:t>
            </a:r>
            <a:r>
              <a:rPr lang="en-GB" sz="2300" dirty="0">
                <a:ea typeface="Calibri" panose="020F0502020204030204" pitchFamily="34" charset="0"/>
                <a:cs typeface="Times New Roman" panose="02020603050405020304" pitchFamily="18" charset="0"/>
              </a:rPr>
              <a:t>their</a:t>
            </a:r>
            <a:r>
              <a:rPr lang="en-GB" sz="2300" dirty="0">
                <a:effectLst/>
                <a:latin typeface="Arial" panose="020B0604020202020204" pitchFamily="34" charset="0"/>
                <a:ea typeface="Calibri" panose="020F0502020204030204" pitchFamily="34" charset="0"/>
                <a:cs typeface="Times New Roman" panose="02020603050405020304" pitchFamily="18" charset="0"/>
              </a:rPr>
              <a:t> experiences, such as “I can hear you are angry about doing the … but when we finish, we can do …”</a:t>
            </a:r>
          </a:p>
          <a:p>
            <a:pPr marL="0" indent="0">
              <a:lnSpc>
                <a:spcPct val="107000"/>
              </a:lnSpc>
              <a:buNone/>
            </a:pPr>
            <a:r>
              <a:rPr lang="en-GB" sz="2300" b="1" dirty="0">
                <a:effectLst/>
                <a:latin typeface="Arial" panose="020B0604020202020204" pitchFamily="34" charset="0"/>
                <a:ea typeface="Calibri" panose="020F0502020204030204" pitchFamily="34" charset="0"/>
                <a:cs typeface="Times New Roman" panose="02020603050405020304" pitchFamily="18" charset="0"/>
              </a:rPr>
              <a:t>Curiosity: </a:t>
            </a:r>
            <a:r>
              <a:rPr lang="en-GB" sz="2300" dirty="0">
                <a:effectLst/>
                <a:latin typeface="Arial" panose="020B0604020202020204" pitchFamily="34" charset="0"/>
                <a:ea typeface="Calibri" panose="020F0502020204030204" pitchFamily="34" charset="0"/>
                <a:cs typeface="Times New Roman" panose="02020603050405020304" pitchFamily="18" charset="0"/>
              </a:rPr>
              <a:t>exploring the child’s inner thoughts and feelings without judgement to understand the reasons as to why </a:t>
            </a:r>
            <a:r>
              <a:rPr lang="en-GB" sz="2300" dirty="0">
                <a:ea typeface="Calibri" panose="020F0502020204030204" pitchFamily="34" charset="0"/>
                <a:cs typeface="Times New Roman" panose="02020603050405020304" pitchFamily="18" charset="0"/>
              </a:rPr>
              <a:t>they</a:t>
            </a:r>
            <a:r>
              <a:rPr lang="en-GB" sz="2300" dirty="0">
                <a:effectLst/>
                <a:latin typeface="Arial" panose="020B0604020202020204" pitchFamily="34" charset="0"/>
                <a:ea typeface="Calibri" panose="020F0502020204030204" pitchFamily="34" charset="0"/>
                <a:cs typeface="Times New Roman" panose="02020603050405020304" pitchFamily="18" charset="0"/>
              </a:rPr>
              <a:t> feel the way </a:t>
            </a:r>
            <a:r>
              <a:rPr lang="en-GB" sz="2300" dirty="0">
                <a:ea typeface="Calibri" panose="020F0502020204030204" pitchFamily="34" charset="0"/>
                <a:cs typeface="Times New Roman" panose="02020603050405020304" pitchFamily="18" charset="0"/>
              </a:rPr>
              <a:t>they</a:t>
            </a:r>
            <a:r>
              <a:rPr lang="en-GB" sz="2300" dirty="0">
                <a:effectLst/>
                <a:latin typeface="Arial" panose="020B0604020202020204" pitchFamily="34" charset="0"/>
                <a:ea typeface="Calibri" panose="020F0502020204030204" pitchFamily="34" charset="0"/>
                <a:cs typeface="Times New Roman" panose="02020603050405020304" pitchFamily="18" charset="0"/>
              </a:rPr>
              <a:t> do, such as “I’m wondering if you’re finding this </a:t>
            </a:r>
            <a:r>
              <a:rPr lang="en-GB" sz="2300">
                <a:effectLst/>
                <a:latin typeface="Arial" panose="020B0604020202020204" pitchFamily="34" charset="0"/>
                <a:ea typeface="Calibri" panose="020F0502020204030204" pitchFamily="34" charset="0"/>
                <a:cs typeface="Times New Roman" panose="02020603050405020304" pitchFamily="18" charset="0"/>
              </a:rPr>
              <a:t>work difficult.</a:t>
            </a:r>
            <a:r>
              <a:rPr lang="en-GB" sz="2300">
                <a:ea typeface="Calibri" panose="020F0502020204030204" pitchFamily="34" charset="0"/>
                <a:cs typeface="Times New Roman" panose="02020603050405020304" pitchFamily="18" charset="0"/>
              </a:rPr>
              <a:t>”</a:t>
            </a:r>
            <a:endParaRPr lang="en-GB" sz="23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None/>
            </a:pPr>
            <a:r>
              <a:rPr lang="en-GB" sz="2300" b="1" dirty="0">
                <a:effectLst/>
                <a:latin typeface="Arial" panose="020B0604020202020204" pitchFamily="34" charset="0"/>
                <a:ea typeface="Calibri" panose="020F0502020204030204" pitchFamily="34" charset="0"/>
                <a:cs typeface="Times New Roman" panose="02020603050405020304" pitchFamily="18" charset="0"/>
              </a:rPr>
              <a:t>Empathy: </a:t>
            </a:r>
            <a:r>
              <a:rPr lang="en-GB" sz="2300" dirty="0">
                <a:effectLst/>
                <a:latin typeface="Arial" panose="020B0604020202020204" pitchFamily="34" charset="0"/>
                <a:ea typeface="Calibri" panose="020F0502020204030204" pitchFamily="34" charset="0"/>
                <a:cs typeface="Times New Roman" panose="02020603050405020304" pitchFamily="18" charset="0"/>
              </a:rPr>
              <a:t>to connect with the child’s emotional perspective by acknowledging and validating </a:t>
            </a:r>
            <a:r>
              <a:rPr lang="en-GB" sz="2300" dirty="0">
                <a:ea typeface="Calibri" panose="020F0502020204030204" pitchFamily="34" charset="0"/>
                <a:cs typeface="Times New Roman" panose="02020603050405020304" pitchFamily="18" charset="0"/>
              </a:rPr>
              <a:t>their</a:t>
            </a:r>
            <a:r>
              <a:rPr lang="en-GB" sz="2300" dirty="0">
                <a:effectLst/>
                <a:latin typeface="Arial" panose="020B0604020202020204" pitchFamily="34" charset="0"/>
                <a:ea typeface="Calibri" panose="020F0502020204030204" pitchFamily="34" charset="0"/>
                <a:cs typeface="Times New Roman" panose="02020603050405020304" pitchFamily="18" charset="0"/>
              </a:rPr>
              <a:t> feelings, such as “you were so excited to have another turn – it’s unfair that we ran out of time.”</a:t>
            </a:r>
            <a:endParaRPr lang="en-GB"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8" name="Audio 7">
            <a:hlinkClick r:id="" action="ppaction://media"/>
            <a:extLst>
              <a:ext uri="{FF2B5EF4-FFF2-40B4-BE49-F238E27FC236}">
                <a16:creationId xmlns:a16="http://schemas.microsoft.com/office/drawing/2014/main" id="{8F50F30D-CB37-69D6-F57A-E047575241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533359"/>
      </p:ext>
    </p:extLst>
  </p:cSld>
  <p:clrMapOvr>
    <a:masterClrMapping/>
  </p:clrMapOvr>
  <mc:AlternateContent xmlns:mc="http://schemas.openxmlformats.org/markup-compatibility/2006" xmlns:p14="http://schemas.microsoft.com/office/powerpoint/2010/main">
    <mc:Choice Requires="p14">
      <p:transition spd="slow" p14:dur="2000" advTm="36705"/>
    </mc:Choice>
    <mc:Fallback xmlns="">
      <p:transition spd="slow" advTm="3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D741-92B1-39B5-92D5-379AFC913632}"/>
              </a:ext>
            </a:extLst>
          </p:cNvPr>
          <p:cNvSpPr>
            <a:spLocks noGrp="1"/>
          </p:cNvSpPr>
          <p:nvPr>
            <p:ph type="title"/>
          </p:nvPr>
        </p:nvSpPr>
        <p:spPr>
          <a:xfrm>
            <a:off x="1" y="-190266"/>
            <a:ext cx="7036420" cy="1143000"/>
          </a:xfrm>
        </p:spPr>
        <p:txBody>
          <a:bodyPr/>
          <a:lstStyle/>
          <a:p>
            <a:pPr algn="ctr"/>
            <a:r>
              <a:rPr lang="en-GB" sz="2800" b="1" dirty="0">
                <a:latin typeface="+mn-lt"/>
              </a:rPr>
              <a:t>Creating positive attachments at school</a:t>
            </a:r>
            <a:endParaRPr lang="en-GB" sz="2800" dirty="0"/>
          </a:p>
        </p:txBody>
      </p:sp>
      <p:sp>
        <p:nvSpPr>
          <p:cNvPr id="3" name="Content Placeholder 2">
            <a:extLst>
              <a:ext uri="{FF2B5EF4-FFF2-40B4-BE49-F238E27FC236}">
                <a16:creationId xmlns:a16="http://schemas.microsoft.com/office/drawing/2014/main" id="{56EBFB0E-D218-1134-5773-8D7866690517}"/>
              </a:ext>
            </a:extLst>
          </p:cNvPr>
          <p:cNvSpPr>
            <a:spLocks noGrp="1"/>
          </p:cNvSpPr>
          <p:nvPr>
            <p:ph idx="1"/>
          </p:nvPr>
        </p:nvSpPr>
        <p:spPr/>
        <p:txBody>
          <a:bodyPr>
            <a:normAutofit/>
          </a:bodyPr>
          <a:lstStyle/>
          <a:p>
            <a:pPr marL="0" indent="0" algn="ctr">
              <a:buNone/>
            </a:pPr>
            <a:r>
              <a:rPr lang="en-GB" sz="2200" b="1" dirty="0"/>
              <a:t>Projection</a:t>
            </a:r>
          </a:p>
          <a:p>
            <a:pPr marL="0" indent="0">
              <a:buNone/>
            </a:pPr>
            <a:r>
              <a:rPr lang="en-GB" sz="1800" dirty="0"/>
              <a:t>Children who have experienced significant trauma and broken attachment with key adults are often hypervigilant around adults as potential sources of threat, which also includes vulnerability, which is frightening to them. However, they are skilled at highlighting any vulnerability. </a:t>
            </a:r>
          </a:p>
          <a:p>
            <a:endParaRPr lang="en-GB" sz="1800" dirty="0"/>
          </a:p>
          <a:p>
            <a:pPr marL="0" indent="0">
              <a:buNone/>
            </a:pPr>
            <a:r>
              <a:rPr lang="en-GB" sz="1800" dirty="0"/>
              <a:t>For example, they may ‘notice aloud’ your laddered tights, scuffed shoes, and other aspects of yourself that you feel vulnerable about. These can be quite personal. However, the child may still comment on them. In doing this, the pupil is trying to get rid (unconsciously) of their own intense emotions, insecurities or feelings of shame. This is called projection. </a:t>
            </a:r>
          </a:p>
          <a:p>
            <a:endParaRPr lang="en-GB" sz="1800" dirty="0"/>
          </a:p>
          <a:p>
            <a:pPr marL="0" indent="0">
              <a:buNone/>
            </a:pPr>
            <a:r>
              <a:rPr lang="en-GB" sz="1800" b="1" dirty="0">
                <a:solidFill>
                  <a:srgbClr val="FF8000"/>
                </a:solidFill>
              </a:rPr>
              <a:t>When presented with this challenging behaviour, the pupil needs you to react calmly and in a measured way, not with heat and emotion:</a:t>
            </a:r>
            <a:r>
              <a:rPr lang="en-GB" sz="1800" u="sng" dirty="0">
                <a:solidFill>
                  <a:srgbClr val="0000FF"/>
                </a:solidFill>
              </a:rPr>
              <a:t> h</a:t>
            </a:r>
            <a:r>
              <a:rPr lang="en-GB" sz="1800" u="sng" dirty="0">
                <a:solidFill>
                  <a:srgbClr val="0000FF"/>
                </a:solidFill>
                <a:effectLst/>
                <a:ea typeface="Arial" panose="020B0604020202020204" pitchFamily="34" charset="0"/>
                <a:hlinkClick r:id="rId4"/>
              </a:rPr>
              <a:t>ome (beaconhouse.org.uk)</a:t>
            </a:r>
            <a:endParaRPr lang="en-GB" sz="1800" dirty="0">
              <a:effectLst/>
              <a:ea typeface="Times New Roman" panose="02020603050405020304" pitchFamily="18" charset="0"/>
            </a:endParaRPr>
          </a:p>
          <a:p>
            <a:pPr marL="0" indent="0">
              <a:buNone/>
            </a:pPr>
            <a:endParaRPr lang="en-GB" sz="1800" dirty="0">
              <a:effectLst/>
              <a:ea typeface="Times New Roman" panose="02020603050405020304" pitchFamily="18" charset="0"/>
            </a:endParaRPr>
          </a:p>
          <a:p>
            <a:pPr marL="0" indent="0">
              <a:buNone/>
            </a:pPr>
            <a:endParaRPr lang="en-GB" sz="2200" dirty="0"/>
          </a:p>
          <a:p>
            <a:endParaRPr lang="en-GB" b="1" dirty="0"/>
          </a:p>
        </p:txBody>
      </p:sp>
      <p:pic>
        <p:nvPicPr>
          <p:cNvPr id="8" name="Audio 7">
            <a:hlinkClick r:id="" action="ppaction://media"/>
            <a:extLst>
              <a:ext uri="{FF2B5EF4-FFF2-40B4-BE49-F238E27FC236}">
                <a16:creationId xmlns:a16="http://schemas.microsoft.com/office/drawing/2014/main" id="{79D9827A-59F4-32B2-AC6D-D77C1F91E9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5632552"/>
      </p:ext>
    </p:extLst>
  </p:cSld>
  <p:clrMapOvr>
    <a:masterClrMapping/>
  </p:clrMapOvr>
  <mc:AlternateContent xmlns:mc="http://schemas.openxmlformats.org/markup-compatibility/2006" xmlns:p14="http://schemas.microsoft.com/office/powerpoint/2010/main">
    <mc:Choice Requires="p14">
      <p:transition spd="slow" p14:dur="2000" advTm="80744"/>
    </mc:Choice>
    <mc:Fallback xmlns="">
      <p:transition spd="slow" advTm="80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88DE-8137-88CF-8C7A-00CE1239269E}"/>
              </a:ext>
            </a:extLst>
          </p:cNvPr>
          <p:cNvSpPr>
            <a:spLocks noGrp="1"/>
          </p:cNvSpPr>
          <p:nvPr>
            <p:ph type="title"/>
          </p:nvPr>
        </p:nvSpPr>
        <p:spPr>
          <a:xfrm>
            <a:off x="1" y="-190266"/>
            <a:ext cx="7515921" cy="1143000"/>
          </a:xfrm>
        </p:spPr>
        <p:txBody>
          <a:bodyPr/>
          <a:lstStyle/>
          <a:p>
            <a:pPr algn="ctr"/>
            <a:r>
              <a:rPr lang="en-GB" sz="2800" b="1" dirty="0"/>
              <a:t>Creating positive attachments – Six Rs by Professor Bruce Perry</a:t>
            </a:r>
          </a:p>
        </p:txBody>
      </p:sp>
      <p:sp>
        <p:nvSpPr>
          <p:cNvPr id="3" name="Content Placeholder 2">
            <a:extLst>
              <a:ext uri="{FF2B5EF4-FFF2-40B4-BE49-F238E27FC236}">
                <a16:creationId xmlns:a16="http://schemas.microsoft.com/office/drawing/2014/main" id="{9F24756C-1A64-6A1E-D783-D9B6B675C232}"/>
              </a:ext>
            </a:extLst>
          </p:cNvPr>
          <p:cNvSpPr>
            <a:spLocks noGrp="1"/>
          </p:cNvSpPr>
          <p:nvPr>
            <p:ph idx="1"/>
          </p:nvPr>
        </p:nvSpPr>
        <p:spPr/>
        <p:txBody>
          <a:bodyPr/>
          <a:lstStyle/>
          <a:p>
            <a:pPr marL="0" lvl="0" indent="0">
              <a:lnSpc>
                <a:spcPct val="115000"/>
              </a:lnSpc>
              <a:spcAft>
                <a:spcPts val="800"/>
              </a:spcAft>
              <a:buNone/>
            </a:pPr>
            <a:r>
              <a:rPr lang="en-GB" sz="1800" b="1" dirty="0">
                <a:solidFill>
                  <a:srgbClr val="000000"/>
                </a:solidFill>
                <a:effectLst/>
                <a:ea typeface="Arial" panose="020B0604020202020204" pitchFamily="34" charset="0"/>
              </a:rPr>
              <a:t>Relationships</a:t>
            </a:r>
            <a:r>
              <a:rPr lang="en-GB" sz="1800" b="1" dirty="0">
                <a:solidFill>
                  <a:srgbClr val="000000"/>
                </a:solidFill>
                <a:ea typeface="Arial" panose="020B0604020202020204" pitchFamily="34" charset="0"/>
              </a:rPr>
              <a:t>:</a:t>
            </a:r>
            <a:r>
              <a:rPr lang="en-GB" sz="1800" dirty="0">
                <a:solidFill>
                  <a:srgbClr val="000000"/>
                </a:solidFill>
                <a:effectLst/>
                <a:ea typeface="Arial" panose="020B0604020202020204" pitchFamily="34" charset="0"/>
              </a:rPr>
              <a:t> </a:t>
            </a:r>
            <a:r>
              <a:rPr lang="en-GB" sz="1800" dirty="0">
                <a:solidFill>
                  <a:srgbClr val="000000"/>
                </a:solidFill>
                <a:ea typeface="Arial" panose="020B0604020202020204" pitchFamily="34" charset="0"/>
              </a:rPr>
              <a:t>a</a:t>
            </a:r>
            <a:r>
              <a:rPr lang="en-GB" sz="1800" dirty="0">
                <a:solidFill>
                  <a:srgbClr val="000000"/>
                </a:solidFill>
                <a:effectLst/>
                <a:ea typeface="Arial" panose="020B0604020202020204" pitchFamily="34" charset="0"/>
              </a:rPr>
              <a:t>ll relationships need to be based on trust, safety, empathy, </a:t>
            </a:r>
            <a:r>
              <a:rPr lang="en-GB" sz="1800" dirty="0" err="1">
                <a:solidFill>
                  <a:srgbClr val="000000"/>
                </a:solidFill>
                <a:effectLst/>
                <a:ea typeface="Arial" panose="020B0604020202020204" pitchFamily="34" charset="0"/>
              </a:rPr>
              <a:t>attunement</a:t>
            </a:r>
            <a:r>
              <a:rPr lang="en-GB" sz="1800" dirty="0">
                <a:solidFill>
                  <a:srgbClr val="000000"/>
                </a:solidFill>
                <a:effectLst/>
                <a:ea typeface="Arial" panose="020B0604020202020204" pitchFamily="34" charset="0"/>
              </a:rPr>
              <a:t> and predictability.</a:t>
            </a:r>
            <a:endParaRPr lang="en-GB" sz="1800" dirty="0">
              <a:effectLst/>
              <a:ea typeface="Calibri" panose="020F0502020204030204" pitchFamily="34" charset="0"/>
            </a:endParaRPr>
          </a:p>
          <a:p>
            <a:pPr marL="0" lvl="0" indent="0">
              <a:lnSpc>
                <a:spcPct val="115000"/>
              </a:lnSpc>
              <a:spcAft>
                <a:spcPts val="800"/>
              </a:spcAft>
              <a:buNone/>
            </a:pPr>
            <a:r>
              <a:rPr lang="en-GB" sz="1800" b="1" dirty="0">
                <a:solidFill>
                  <a:srgbClr val="000000"/>
                </a:solidFill>
                <a:effectLst/>
                <a:ea typeface="Arial" panose="020B0604020202020204" pitchFamily="34" charset="0"/>
              </a:rPr>
              <a:t>Relevance: </a:t>
            </a:r>
            <a:r>
              <a:rPr lang="en-GB" sz="1800" dirty="0">
                <a:solidFill>
                  <a:srgbClr val="000000"/>
                </a:solidFill>
                <a:ea typeface="Arial" panose="020B0604020202020204" pitchFamily="34" charset="0"/>
              </a:rPr>
              <a:t>a</a:t>
            </a:r>
            <a:r>
              <a:rPr lang="en-GB" sz="1800" dirty="0">
                <a:solidFill>
                  <a:srgbClr val="000000"/>
                </a:solidFill>
                <a:effectLst/>
                <a:ea typeface="Arial" panose="020B0604020202020204" pitchFamily="34" charset="0"/>
              </a:rPr>
              <a:t>ctivities need to be developmentally matched to a child’s needs.</a:t>
            </a:r>
            <a:endParaRPr lang="en-GB" sz="1800" dirty="0">
              <a:effectLst/>
              <a:ea typeface="Calibri" panose="020F0502020204030204" pitchFamily="34" charset="0"/>
            </a:endParaRPr>
          </a:p>
          <a:p>
            <a:pPr marL="0" lvl="0" indent="0">
              <a:lnSpc>
                <a:spcPct val="115000"/>
              </a:lnSpc>
              <a:spcAft>
                <a:spcPts val="800"/>
              </a:spcAft>
              <a:buNone/>
            </a:pPr>
            <a:r>
              <a:rPr lang="en-GB" sz="1800" b="1" dirty="0">
                <a:solidFill>
                  <a:srgbClr val="000000"/>
                </a:solidFill>
                <a:effectLst/>
                <a:ea typeface="Arial" panose="020B0604020202020204" pitchFamily="34" charset="0"/>
              </a:rPr>
              <a:t>Repetitive</a:t>
            </a:r>
            <a:r>
              <a:rPr lang="en-GB" sz="1800" b="1" dirty="0">
                <a:solidFill>
                  <a:srgbClr val="000000"/>
                </a:solidFill>
                <a:ea typeface="Arial" panose="020B0604020202020204" pitchFamily="34" charset="0"/>
              </a:rPr>
              <a:t>:</a:t>
            </a:r>
            <a:r>
              <a:rPr lang="en-GB" sz="1800" dirty="0">
                <a:solidFill>
                  <a:srgbClr val="000000"/>
                </a:solidFill>
                <a:effectLst/>
                <a:ea typeface="Arial" panose="020B0604020202020204" pitchFamily="34" charset="0"/>
              </a:rPr>
              <a:t> </a:t>
            </a:r>
            <a:r>
              <a:rPr lang="en-GB" sz="1800" dirty="0">
                <a:solidFill>
                  <a:srgbClr val="000000"/>
                </a:solidFill>
                <a:ea typeface="Arial" panose="020B0604020202020204" pitchFamily="34" charset="0"/>
              </a:rPr>
              <a:t>o</a:t>
            </a:r>
            <a:r>
              <a:rPr lang="en-GB" sz="1800" dirty="0">
                <a:solidFill>
                  <a:srgbClr val="000000"/>
                </a:solidFill>
                <a:effectLst/>
                <a:ea typeface="Arial" panose="020B0604020202020204" pitchFamily="34" charset="0"/>
              </a:rPr>
              <a:t>pportunities to experience new things over and over to grasp and thus form new neural pathways.</a:t>
            </a:r>
            <a:endParaRPr lang="en-GB" sz="1800" dirty="0">
              <a:effectLst/>
              <a:ea typeface="Calibri" panose="020F0502020204030204" pitchFamily="34" charset="0"/>
            </a:endParaRPr>
          </a:p>
          <a:p>
            <a:pPr marL="0" lvl="0" indent="0">
              <a:lnSpc>
                <a:spcPct val="115000"/>
              </a:lnSpc>
              <a:spcAft>
                <a:spcPts val="800"/>
              </a:spcAft>
              <a:buNone/>
            </a:pPr>
            <a:r>
              <a:rPr lang="en-GB" sz="1800" b="1" dirty="0">
                <a:solidFill>
                  <a:srgbClr val="000000"/>
                </a:solidFill>
                <a:effectLst/>
                <a:ea typeface="Arial" panose="020B0604020202020204" pitchFamily="34" charset="0"/>
              </a:rPr>
              <a:t>Rewarding</a:t>
            </a:r>
            <a:r>
              <a:rPr lang="en-GB" sz="1800" b="1" dirty="0">
                <a:solidFill>
                  <a:srgbClr val="000000"/>
                </a:solidFill>
                <a:ea typeface="Arial" panose="020B0604020202020204" pitchFamily="34" charset="0"/>
              </a:rPr>
              <a:t>:</a:t>
            </a:r>
            <a:r>
              <a:rPr lang="en-GB" sz="1800" dirty="0">
                <a:solidFill>
                  <a:srgbClr val="000000"/>
                </a:solidFill>
                <a:effectLst/>
                <a:ea typeface="Arial" panose="020B0604020202020204" pitchFamily="34" charset="0"/>
              </a:rPr>
              <a:t> </a:t>
            </a:r>
            <a:r>
              <a:rPr lang="en-GB" sz="1800" dirty="0">
                <a:solidFill>
                  <a:srgbClr val="000000"/>
                </a:solidFill>
                <a:ea typeface="Arial" panose="020B0604020202020204" pitchFamily="34" charset="0"/>
              </a:rPr>
              <a:t>f</a:t>
            </a:r>
            <a:r>
              <a:rPr lang="en-GB" sz="1800" dirty="0">
                <a:solidFill>
                  <a:srgbClr val="000000"/>
                </a:solidFill>
                <a:effectLst/>
                <a:ea typeface="Arial" panose="020B0604020202020204" pitchFamily="34" charset="0"/>
              </a:rPr>
              <a:t>un, enjoyable, lowering levels of stress and the promotion of mastery.</a:t>
            </a:r>
            <a:endParaRPr lang="en-GB" sz="1800" dirty="0">
              <a:effectLst/>
              <a:ea typeface="Calibri" panose="020F0502020204030204" pitchFamily="34" charset="0"/>
            </a:endParaRPr>
          </a:p>
          <a:p>
            <a:pPr marL="0" lvl="0" indent="0">
              <a:lnSpc>
                <a:spcPct val="115000"/>
              </a:lnSpc>
              <a:spcAft>
                <a:spcPts val="800"/>
              </a:spcAft>
              <a:buNone/>
            </a:pPr>
            <a:r>
              <a:rPr lang="en-GB" sz="1800" b="1" dirty="0">
                <a:solidFill>
                  <a:srgbClr val="000000"/>
                </a:solidFill>
                <a:effectLst/>
                <a:ea typeface="Arial" panose="020B0604020202020204" pitchFamily="34" charset="0"/>
              </a:rPr>
              <a:t>Rhythmic: </a:t>
            </a:r>
            <a:r>
              <a:rPr lang="en-GB" sz="1800" dirty="0">
                <a:solidFill>
                  <a:srgbClr val="000000"/>
                </a:solidFill>
                <a:ea typeface="Arial" panose="020B0604020202020204" pitchFamily="34" charset="0"/>
              </a:rPr>
              <a:t>s</a:t>
            </a:r>
            <a:r>
              <a:rPr lang="en-GB" sz="1800" dirty="0">
                <a:solidFill>
                  <a:srgbClr val="000000"/>
                </a:solidFill>
                <a:effectLst/>
                <a:ea typeface="Arial" panose="020B0604020202020204" pitchFamily="34" charset="0"/>
              </a:rPr>
              <a:t>trong, simple rhythms that are soothing to the limbic system.</a:t>
            </a:r>
            <a:endParaRPr lang="en-GB" sz="1800" dirty="0">
              <a:effectLst/>
              <a:ea typeface="Calibri" panose="020F0502020204030204" pitchFamily="34" charset="0"/>
            </a:endParaRPr>
          </a:p>
          <a:p>
            <a:pPr marL="0" lvl="0" indent="0">
              <a:lnSpc>
                <a:spcPct val="115000"/>
              </a:lnSpc>
              <a:spcAft>
                <a:spcPts val="800"/>
              </a:spcAft>
              <a:buNone/>
            </a:pPr>
            <a:r>
              <a:rPr lang="en-GB" sz="1800" b="1" dirty="0">
                <a:solidFill>
                  <a:srgbClr val="000000"/>
                </a:solidFill>
                <a:effectLst/>
                <a:ea typeface="Arial" panose="020B0604020202020204" pitchFamily="34" charset="0"/>
              </a:rPr>
              <a:t>Respectful: </a:t>
            </a:r>
            <a:r>
              <a:rPr lang="en-GB" sz="1800" dirty="0">
                <a:solidFill>
                  <a:srgbClr val="000000"/>
                </a:solidFill>
                <a:effectLst/>
                <a:ea typeface="Arial" panose="020B0604020202020204" pitchFamily="34" charset="0"/>
              </a:rPr>
              <a:t>to the child and their experiences.</a:t>
            </a:r>
            <a:endParaRPr lang="en-GB" sz="1800" dirty="0">
              <a:effectLst/>
              <a:ea typeface="Calibri" panose="020F0502020204030204" pitchFamily="34" charset="0"/>
            </a:endParaRPr>
          </a:p>
          <a:p>
            <a:endParaRPr lang="en-GB" dirty="0"/>
          </a:p>
        </p:txBody>
      </p:sp>
      <p:pic>
        <p:nvPicPr>
          <p:cNvPr id="8" name="Audio 7">
            <a:hlinkClick r:id="" action="ppaction://media"/>
            <a:extLst>
              <a:ext uri="{FF2B5EF4-FFF2-40B4-BE49-F238E27FC236}">
                <a16:creationId xmlns:a16="http://schemas.microsoft.com/office/drawing/2014/main" id="{2B2CF746-1D98-FFE1-5D71-A8C380F079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5445704"/>
      </p:ext>
    </p:extLst>
  </p:cSld>
  <p:clrMapOvr>
    <a:masterClrMapping/>
  </p:clrMapOvr>
  <mc:AlternateContent xmlns:mc="http://schemas.openxmlformats.org/markup-compatibility/2006" xmlns:p14="http://schemas.microsoft.com/office/powerpoint/2010/main">
    <mc:Choice Requires="p14">
      <p:transition spd="slow" p14:dur="2000" advTm="119127"/>
    </mc:Choice>
    <mc:Fallback xmlns="">
      <p:transition spd="slow" advTm="11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D749-181C-92CB-2AFA-4AE3B330DBF0}"/>
              </a:ext>
            </a:extLst>
          </p:cNvPr>
          <p:cNvSpPr>
            <a:spLocks noGrp="1"/>
          </p:cNvSpPr>
          <p:nvPr>
            <p:ph type="title"/>
          </p:nvPr>
        </p:nvSpPr>
        <p:spPr>
          <a:xfrm>
            <a:off x="-535259" y="0"/>
            <a:ext cx="8999035" cy="807126"/>
          </a:xfrm>
        </p:spPr>
        <p:txBody>
          <a:bodyPr/>
          <a:lstStyle/>
          <a:p>
            <a:pPr algn="ctr"/>
            <a:r>
              <a:rPr lang="en-GB" sz="2800" b="1" dirty="0"/>
              <a:t>Creating positive attachments: restoration and       reparation</a:t>
            </a:r>
          </a:p>
        </p:txBody>
      </p:sp>
      <p:sp>
        <p:nvSpPr>
          <p:cNvPr id="3" name="Content Placeholder 2">
            <a:extLst>
              <a:ext uri="{FF2B5EF4-FFF2-40B4-BE49-F238E27FC236}">
                <a16:creationId xmlns:a16="http://schemas.microsoft.com/office/drawing/2014/main" id="{AC3F431A-4D37-1638-4514-446B38EB4059}"/>
              </a:ext>
            </a:extLst>
          </p:cNvPr>
          <p:cNvSpPr>
            <a:spLocks noGrp="1"/>
          </p:cNvSpPr>
          <p:nvPr>
            <p:ph idx="1"/>
          </p:nvPr>
        </p:nvSpPr>
        <p:spPr>
          <a:xfrm>
            <a:off x="609600" y="2007219"/>
            <a:ext cx="10972800" cy="3969037"/>
          </a:xfrm>
        </p:spPr>
        <p:txBody>
          <a:bodyPr>
            <a:normAutofit fontScale="25000" lnSpcReduction="20000"/>
          </a:bodyPr>
          <a:lstStyle/>
          <a:p>
            <a:pPr marL="0" indent="0">
              <a:buNone/>
            </a:pPr>
            <a:r>
              <a:rPr lang="en-GB" sz="7200" b="1" dirty="0"/>
              <a:t>Gather all perspectives: </a:t>
            </a:r>
          </a:p>
          <a:p>
            <a:pPr marL="1143000" indent="-1143000">
              <a:buAutoNum type="arabicPeriod"/>
            </a:pPr>
            <a:r>
              <a:rPr lang="en-GB" sz="7200" dirty="0"/>
              <a:t>Gain a calm and objective description of the problem including the child’s voice. </a:t>
            </a:r>
          </a:p>
          <a:p>
            <a:pPr marL="1143000" indent="-1143000">
              <a:buAutoNum type="arabicPeriod"/>
            </a:pPr>
            <a:r>
              <a:rPr lang="en-GB" sz="7200" dirty="0"/>
              <a:t>Focus on the opportunities for reparation. </a:t>
            </a:r>
          </a:p>
          <a:p>
            <a:pPr marL="1143000" indent="-1143000">
              <a:buAutoNum type="arabicPeriod"/>
            </a:pPr>
            <a:r>
              <a:rPr lang="en-GB" sz="7200" dirty="0"/>
              <a:t>Spend time identifying the problem before embarking on the intervention.</a:t>
            </a:r>
          </a:p>
          <a:p>
            <a:endParaRPr lang="en-GB" sz="7200" b="1" dirty="0"/>
          </a:p>
          <a:p>
            <a:pPr marL="0" indent="0">
              <a:buNone/>
            </a:pPr>
            <a:r>
              <a:rPr lang="en-GB" sz="7200" b="1" dirty="0"/>
              <a:t>One-to-one meetings: </a:t>
            </a:r>
            <a:r>
              <a:rPr lang="en-GB" sz="7200" dirty="0"/>
              <a:t>this is not about apportioning blame. It should be a statement of the problem backed up with observations and school/classroom policy references. Ensure the meeting is away from peer pressure. Keep a record of the comments made. </a:t>
            </a:r>
          </a:p>
          <a:p>
            <a:endParaRPr lang="en-GB" sz="7200" dirty="0"/>
          </a:p>
          <a:p>
            <a:pPr marL="0" indent="0">
              <a:buNone/>
            </a:pPr>
            <a:r>
              <a:rPr lang="en-GB" sz="7200" b="1" dirty="0"/>
              <a:t>Informal meetings: </a:t>
            </a:r>
            <a:r>
              <a:rPr lang="en-GB" sz="7200" dirty="0"/>
              <a:t>not part of formal lessons (a brief but well-directed positive exchange can greatly contribute to relationship building) – teachers also need to ask the young person what they can do differently to help.</a:t>
            </a:r>
          </a:p>
          <a:p>
            <a:pPr marL="0" indent="0">
              <a:buNone/>
            </a:pPr>
            <a:endParaRPr lang="en-GB" sz="7200" dirty="0"/>
          </a:p>
          <a:p>
            <a:pPr marL="0" indent="0">
              <a:buNone/>
            </a:pPr>
            <a:r>
              <a:rPr lang="en-GB" sz="7200" b="1" dirty="0"/>
              <a:t>Break and lunchtimes: </a:t>
            </a:r>
            <a:r>
              <a:rPr lang="en-GB" sz="7200" dirty="0"/>
              <a:t>not to be set up as a “come and see me at break” – try the less formal, impromptu approach</a:t>
            </a:r>
          </a:p>
          <a:p>
            <a:pPr marL="0" indent="0">
              <a:buNone/>
            </a:pPr>
            <a:endParaRPr lang="en-GB" sz="7200" dirty="0"/>
          </a:p>
          <a:p>
            <a:pPr marL="0" indent="0">
              <a:buNone/>
            </a:pPr>
            <a:endParaRPr lang="en-GB" sz="7200" dirty="0"/>
          </a:p>
          <a:p>
            <a:pPr marL="0" indent="0">
              <a:buNone/>
            </a:pPr>
            <a:r>
              <a:rPr lang="en-GB" sz="6400" b="1" dirty="0">
                <a:solidFill>
                  <a:srgbClr val="FFC000"/>
                </a:solidFill>
              </a:rPr>
              <a:t>Key resource: Building </a:t>
            </a:r>
            <a:r>
              <a:rPr lang="en-GB" sz="6400" b="1">
                <a:solidFill>
                  <a:srgbClr val="FFC000"/>
                </a:solidFill>
              </a:rPr>
              <a:t>a Trauma-Informed Restorative School: Skills and Approaches </a:t>
            </a:r>
            <a:r>
              <a:rPr lang="en-GB" sz="6400" b="1" dirty="0">
                <a:solidFill>
                  <a:srgbClr val="FFC000"/>
                </a:solidFill>
              </a:rPr>
              <a:t>by Jo Brummer</a:t>
            </a:r>
          </a:p>
          <a:p>
            <a:endParaRPr lang="en-GB" sz="2800" dirty="0"/>
          </a:p>
          <a:p>
            <a:endParaRPr lang="en-GB" dirty="0"/>
          </a:p>
        </p:txBody>
      </p:sp>
      <p:pic>
        <p:nvPicPr>
          <p:cNvPr id="8" name="Audio 7">
            <a:hlinkClick r:id="" action="ppaction://media"/>
            <a:extLst>
              <a:ext uri="{FF2B5EF4-FFF2-40B4-BE49-F238E27FC236}">
                <a16:creationId xmlns:a16="http://schemas.microsoft.com/office/drawing/2014/main" id="{3248EFAD-E437-EA3A-F54B-A243A2FAD0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0045283"/>
      </p:ext>
    </p:extLst>
  </p:cSld>
  <p:clrMapOvr>
    <a:masterClrMapping/>
  </p:clrMapOvr>
  <mc:AlternateContent xmlns:mc="http://schemas.openxmlformats.org/markup-compatibility/2006" xmlns:p14="http://schemas.microsoft.com/office/powerpoint/2010/main">
    <mc:Choice Requires="p14">
      <p:transition spd="slow" p14:dur="2000" advTm="154131"/>
    </mc:Choice>
    <mc:Fallback xmlns="">
      <p:transition spd="slow" advTm="15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Virtual School for Children in Care" ma:contentTypeID="0x0101004E1B537BC2B2AD43A5AF5311D732D3AAE100647F40790072254282ECBF5F6C3CA1DB" ma:contentTypeVersion="1767" ma:contentTypeDescription="" ma:contentTypeScope="" ma:versionID="00e9e35bf4828fa8155739e54567500c">
  <xsd:schema xmlns:xsd="http://www.w3.org/2001/XMLSchema" xmlns:xs="http://www.w3.org/2001/XMLSchema" xmlns:p="http://schemas.microsoft.com/office/2006/metadata/properties" xmlns:ns2="c5dbf80e-f509-45f6-9fe5-406e3eefabbb" xmlns:ns3="dac9d169-87c7-439a-9d3c-116151fb24e3" targetNamespace="http://schemas.microsoft.com/office/2006/metadata/properties" ma:root="true" ma:fieldsID="969199e7cc5113b5947c789607f591e0" ns2:_="" ns3:_="">
    <xsd:import namespace="c5dbf80e-f509-45f6-9fe5-406e3eefabbb"/>
    <xsd:import namespace="dac9d169-87c7-439a-9d3c-116151fb24e3"/>
    <xsd:element name="properties">
      <xsd:complexType>
        <xsd:sequence>
          <xsd:element name="documentManagement">
            <xsd:complexType>
              <xsd:all>
                <xsd:element ref="ns2:hc632fe273cb498aa970207d30c3b1d8" minOccurs="0"/>
                <xsd:element ref="ns2:TaxCatchAll" minOccurs="0"/>
                <xsd:element ref="ns2:TaxCatchAllLabel" minOccurs="0"/>
                <xsd:element ref="ns2:Item_x0020_ID" minOccurs="0"/>
                <xsd:element ref="ns2:Active_x0020_Document" minOccurs="0"/>
                <xsd:element ref="ns2:ad12e5300b7543dba4718901bd0b4d26" minOccurs="0"/>
                <xsd:element ref="ns2:eeadced8a35a499eaa6ae428604d987c"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hc632fe273cb498aa970207d30c3b1d8" ma:index="8"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d4a312c-8bfd-4205-9607-3e85c687ffc4}" ma:internalName="TaxCatchAll" ma:showField="CatchAllData" ma:web="dac9d169-87c7-439a-9d3c-116151fb24e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d4a312c-8bfd-4205-9607-3e85c687ffc4}" ma:internalName="TaxCatchAllLabel" ma:readOnly="true" ma:showField="CatchAllDataLabel" ma:web="dac9d169-87c7-439a-9d3c-116151fb24e3">
      <xsd:complexType>
        <xsd:complexContent>
          <xsd:extension base="dms:MultiChoiceLookup">
            <xsd:sequence>
              <xsd:element name="Value" type="dms:Lookup" maxOccurs="unbounded" minOccurs="0" nillable="true"/>
            </xsd:sequence>
          </xsd:extension>
        </xsd:complexContent>
      </xsd:complexType>
    </xsd:element>
    <xsd:element name="Item_x0020_ID" ma:index="12" nillable="true" ma:displayName="Item ID" ma:internalName="Item_x0020_ID">
      <xsd:simpleType>
        <xsd:restriction base="dms:Text">
          <xsd:maxLength value="255"/>
        </xsd:restriction>
      </xsd:simpleType>
    </xsd:element>
    <xsd:element name="Active_x0020_Document" ma:index="13" nillable="true" ma:displayName="Active Document" ma:default="1" ma:internalName="Active_x0020_Document">
      <xsd:simpleType>
        <xsd:restriction base="dms:Boolean"/>
      </xsd:simpleType>
    </xsd:element>
    <xsd:element name="ad12e5300b7543dba4718901bd0b4d26" ma:index="14" ma:taxonomy="true" ma:internalName="ad12e5300b7543dba4718901bd0b4d26" ma:taxonomyFieldName="Virtual_x0020_School_x0020_for_x0020_Children_x0020_in_x0020_Care" ma:displayName="Virtual School for Children in Care" ma:readOnly="false" ma:default="" ma:fieldId="{ad12e530-0b75-43db-a471-8901bd0b4d26}" ma:sspId="3c5dbf34-c73a-430c-9290-9174ad787734" ma:termSetId="f64eb736-13c1-4f19-814c-82c549873d00" ma:anchorId="00000000-0000-0000-0000-000000000000" ma:open="false" ma:isKeyword="false">
      <xsd:complexType>
        <xsd:sequence>
          <xsd:element ref="pc:Terms" minOccurs="0" maxOccurs="1"/>
        </xsd:sequence>
      </xsd:complexType>
    </xsd:element>
    <xsd:element name="eeadced8a35a499eaa6ae428604d987c" ma:index="16" nillable="true" ma:taxonomy="true" ma:internalName="eeadced8a35a499eaa6ae428604d987c" ma:taxonomyFieldName="Financial_x0020_Year" ma:displayName="Financial Year" ma:default="" ma:fieldId="{eeadced8-a35a-499e-aa6a-e428604d987c}" ma:sspId="3c5dbf34-c73a-430c-9290-9174ad787734" ma:termSetId="7d71bb9a-de29-4fe1-ae9a-43907322fcf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c9d169-87c7-439a-9d3c-116151fb24e3"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dac9d169-87c7-439a-9d3c-116151fb24e3">EIHNDOCID-498695300-10232</_dlc_DocId>
    <Active_x0020_Document xmlns="c5dbf80e-f509-45f6-9fe5-406e3eefabbb">true</Active_x0020_Document>
    <_dlc_DocIdUrl xmlns="dac9d169-87c7-439a-9d3c-116151fb24e3">
      <Url>https://hants.sharepoint.com/sites/EIHN/VS/_layouts/15/DocIdRedir.aspx?ID=EIHNDOCID-498695300-10232</Url>
      <Description>EIHNDOCID-498695300-10232</Description>
    </_dlc_DocIdUrl>
    <Item_x0020_ID xmlns="c5dbf80e-f509-45f6-9fe5-406e3eefabbb" xsi:nil="true"/>
    <TaxCatchAll xmlns="c5dbf80e-f509-45f6-9fe5-406e3eefabbb">
      <Value>630</Value>
    </TaxCatchAll>
    <ad12e5300b7543dba4718901bd0b4d26 xmlns="c5dbf80e-f509-45f6-9fe5-406e3eefabbb">
      <Terms xmlns="http://schemas.microsoft.com/office/infopath/2007/PartnerControls">
        <TermInfo xmlns="http://schemas.microsoft.com/office/infopath/2007/PartnerControls">
          <TermName xmlns="http://schemas.microsoft.com/office/infopath/2007/PartnerControls">Staff Training</TermName>
          <TermId xmlns="http://schemas.microsoft.com/office/infopath/2007/PartnerControls">cf9b3574-6b91-4c95-aba1-881ed7425ec4</TermId>
        </TermInfo>
      </Terms>
    </ad12e5300b7543dba4718901bd0b4d26>
    <hc632fe273cb498aa970207d30c3b1d8 xmlns="c5dbf80e-f509-45f6-9fe5-406e3eefabbb">
      <Terms xmlns="http://schemas.microsoft.com/office/infopath/2007/PartnerControls"/>
    </hc632fe273cb498aa970207d30c3b1d8>
    <eeadced8a35a499eaa6ae428604d987c xmlns="c5dbf80e-f509-45f6-9fe5-406e3eefabbb">
      <Terms xmlns="http://schemas.microsoft.com/office/infopath/2007/PartnerControls"/>
    </eeadced8a35a499eaa6ae428604d987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3c5dbf34-c73a-430c-9290-9174ad787734" ContentTypeId="0x0101004E1B537BC2B2AD43A5AF5311D732D3AA" PreviousValue="false"/>
</file>

<file path=customXml/itemProps1.xml><?xml version="1.0" encoding="utf-8"?>
<ds:datastoreItem xmlns:ds="http://schemas.openxmlformats.org/officeDocument/2006/customXml" ds:itemID="{9221FEFB-E989-457D-87DD-732135BC8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bf80e-f509-45f6-9fe5-406e3eefabbb"/>
    <ds:schemaRef ds:uri="dac9d169-87c7-439a-9d3c-116151fb24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444D3B-C6FD-43B0-8894-C896DCB0916A}">
  <ds:schemaRefs>
    <ds:schemaRef ds:uri="http://www.w3.org/XML/1998/namespace"/>
    <ds:schemaRef ds:uri="dac9d169-87c7-439a-9d3c-116151fb24e3"/>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c5dbf80e-f509-45f6-9fe5-406e3eefabbb"/>
    <ds:schemaRef ds:uri="http://schemas.microsoft.com/office/2006/metadata/properties"/>
  </ds:schemaRefs>
</ds:datastoreItem>
</file>

<file path=customXml/itemProps3.xml><?xml version="1.0" encoding="utf-8"?>
<ds:datastoreItem xmlns:ds="http://schemas.openxmlformats.org/officeDocument/2006/customXml" ds:itemID="{AD25292E-9E5F-43A0-8453-8F019E3C5CDD}">
  <ds:schemaRefs>
    <ds:schemaRef ds:uri="http://schemas.microsoft.com/sharepoint/v3/contenttype/forms"/>
  </ds:schemaRefs>
</ds:datastoreItem>
</file>

<file path=customXml/itemProps4.xml><?xml version="1.0" encoding="utf-8"?>
<ds:datastoreItem xmlns:ds="http://schemas.openxmlformats.org/officeDocument/2006/customXml" ds:itemID="{3D4B4BF5-D97E-419C-B8F7-B0550FFC82EF}">
  <ds:schemaRefs>
    <ds:schemaRef ds:uri="http://schemas.microsoft.com/sharepoint/events"/>
  </ds:schemaRefs>
</ds:datastoreItem>
</file>

<file path=customXml/itemProps5.xml><?xml version="1.0" encoding="utf-8"?>
<ds:datastoreItem xmlns:ds="http://schemas.openxmlformats.org/officeDocument/2006/customXml" ds:itemID="{E5C13647-E656-4BA8-9C46-D8F18768471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186</TotalTime>
  <Words>919</Words>
  <Application>Microsoft Office PowerPoint</Application>
  <PresentationFormat>Widescreen</PresentationFormat>
  <Paragraphs>64</Paragraphs>
  <Slides>7</Slides>
  <Notes>2</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Aptos</vt:lpstr>
      <vt:lpstr>Aptos Display</vt:lpstr>
      <vt:lpstr>Arial</vt:lpstr>
      <vt:lpstr>Calibri</vt:lpstr>
      <vt:lpstr>Times New Roman</vt:lpstr>
      <vt:lpstr>Office Theme</vt:lpstr>
      <vt:lpstr>HIAS PowerPoint template</vt:lpstr>
      <vt:lpstr>PowerPoint Presentation</vt:lpstr>
      <vt:lpstr>Insecure relationships with adults at school</vt:lpstr>
      <vt:lpstr> Creating positive attachments</vt:lpstr>
      <vt:lpstr>Creating positive attachments – pace approaches</vt:lpstr>
      <vt:lpstr>Creating positive attachments at school</vt:lpstr>
      <vt:lpstr>Creating positive attachments – Six Rs by Professor Bruce Perry</vt:lpstr>
      <vt:lpstr>Creating positive attachments: restoration and       reparation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Todd, Jennifer</dc:creator>
  <cp:lastModifiedBy>Todd, Jennifer</cp:lastModifiedBy>
  <cp:revision>2</cp:revision>
  <dcterms:created xsi:type="dcterms:W3CDTF">2024-08-30T08:15:31Z</dcterms:created>
  <dcterms:modified xsi:type="dcterms:W3CDTF">2025-02-04T13:57:52Z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0x0101004E1B537BC2B2AD43A5AF5311D732D3AAE100647F40790072254282ECBF5F6C3CA1DB</vt:lpwstr>
  </property>
  <property fmtid="{D5CDD505-2E9C-101B-9397-08002B2CF9AE}" pid="3" name="_dlc_DocIdItemGuid">
    <vt:lpwstr>a790b415-741f-4a14-90e9-c1e77848b414</vt:lpwstr>
  </property>
  <property fmtid="{D5CDD505-2E9C-101B-9397-08002B2CF9AE}" pid="4" name="MediaServiceImageTags">
    <vt:lpwstr/>
  </property>
  <property fmtid="{D5CDD505-2E9C-101B-9397-08002B2CF9AE}" pid="5" name="Virtual School for Children in Care">
    <vt:lpwstr>630;#Staff Training|cf9b3574-6b91-4c95-aba1-881ed7425ec4</vt:lpwstr>
  </property>
  <property fmtid="{D5CDD505-2E9C-101B-9397-08002B2CF9AE}" pid="6" name="Financial Year">
    <vt:lpwstr/>
  </property>
  <property fmtid="{D5CDD505-2E9C-101B-9397-08002B2CF9AE}" pid="7" name="Document Type">
    <vt:lpwstr/>
  </property>
  <property fmtid="{D5CDD505-2E9C-101B-9397-08002B2CF9AE}" pid="8" name="lcf76f155ced4ddcb4097134ff3c332f">
    <vt:lpwstr/>
  </property>
  <property fmtid="{D5CDD505-2E9C-101B-9397-08002B2CF9AE}" pid="9" name="Document_x0020_Type">
    <vt:lpwstr/>
  </property>
  <property fmtid="{D5CDD505-2E9C-101B-9397-08002B2CF9AE}" pid="10" name="Virtual_x0020_School_x0020_for_x0020_Children_x0020_in_x0020_Care">
    <vt:lpwstr>630;#Staff Training|cf9b3574-6b91-4c95-aba1-881ed7425ec4</vt:lpwstr>
  </property>
  <property fmtid="{D5CDD505-2E9C-101B-9397-08002B2CF9AE}" pid="11" name="Financial_x0020_Year">
    <vt:lpwstr/>
  </property>
</Properties>
</file>