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sldIdLst>
    <p:sldId id="4718" r:id="rId7"/>
    <p:sldId id="4762" r:id="rId8"/>
    <p:sldId id="4764" r:id="rId9"/>
    <p:sldId id="4766" r:id="rId10"/>
    <p:sldId id="4765" r:id="rId11"/>
    <p:sldId id="4768" r:id="rId12"/>
    <p:sldId id="4767" r:id="rId13"/>
    <p:sldId id="4770" r:id="rId14"/>
    <p:sldId id="4769" r:id="rId15"/>
    <p:sldId id="47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539" y="-19026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Designated Teacher Network Meetings –Autumn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42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493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43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154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80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An organic corner shape">
            <a:extLst>
              <a:ext uri="{FF2B5EF4-FFF2-40B4-BE49-F238E27FC236}">
                <a16:creationId xmlns:a16="http://schemas.microsoft.com/office/drawing/2014/main" id="{2B6A77EB-ADF3-B711-48E8-54F5606563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" y="-7115"/>
            <a:ext cx="11708296" cy="26211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31" y="-188139"/>
            <a:ext cx="8174699" cy="1182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6833"/>
            <a:ext cx="109728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8ED3A-A34A-169A-6A3A-3A868C6A7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35" b="59345"/>
          <a:stretch/>
        </p:blipFill>
        <p:spPr>
          <a:xfrm>
            <a:off x="10529003" y="5148470"/>
            <a:ext cx="1662997" cy="17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49FE25-58E7-3F23-A288-B2F844D16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BA64-F63F-4BE1-98B3-72ECFD667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5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hyperlink" Target="https://biglifejournal.com/blogs/blog/growth-mindset-resourc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board and yellow chairs in a classroom">
            <a:extLst>
              <a:ext uri="{FF2B5EF4-FFF2-40B4-BE49-F238E27FC236}">
                <a16:creationId xmlns:a16="http://schemas.microsoft.com/office/drawing/2014/main" id="{18D0558D-A70E-3ED3-F96A-AD71142CB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-175" r="8519" b="9122"/>
          <a:stretch/>
        </p:blipFill>
        <p:spPr>
          <a:xfrm>
            <a:off x="0" y="-13195"/>
            <a:ext cx="12192000" cy="6871195"/>
          </a:xfrm>
          <a:prstGeom prst="rect">
            <a:avLst/>
          </a:prstGeom>
        </p:spPr>
      </p:pic>
      <p:pic>
        <p:nvPicPr>
          <p:cNvPr id="21" name="Graphic 20" descr="An organic corner shape">
            <a:extLst>
              <a:ext uri="{FF2B5EF4-FFF2-40B4-BE49-F238E27FC236}">
                <a16:creationId xmlns:a16="http://schemas.microsoft.com/office/drawing/2014/main" id="{5F8B2A5C-CA41-10CE-0737-D27D0BF0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57" y="2970756"/>
            <a:ext cx="13973020" cy="388724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D106331-78FC-71D0-FC25-6F3CC79C0CAE}"/>
              </a:ext>
            </a:extLst>
          </p:cNvPr>
          <p:cNvSpPr txBox="1">
            <a:spLocks/>
          </p:cNvSpPr>
          <p:nvPr/>
        </p:nvSpPr>
        <p:spPr>
          <a:xfrm>
            <a:off x="2937621" y="1669753"/>
            <a:ext cx="6292104" cy="2283185"/>
          </a:xfrm>
          <a:prstGeom prst="rect">
            <a:avLst/>
          </a:prstGeom>
        </p:spPr>
        <p:txBody>
          <a:bodyPr vert="horz" lIns="132080" tIns="66040" rIns="132080" bIns="66040" rtlCol="0" anchor="t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6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PEP toolkit: motivation and </a:t>
            </a:r>
            <a:r>
              <a:rPr kumimoji="0" lang="en-GB" sz="86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locus </a:t>
            </a:r>
            <a:r>
              <a:rPr kumimoji="0" lang="en-GB" sz="86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86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ontrol</a:t>
            </a:r>
            <a:endParaRPr kumimoji="0" lang="en-GB" sz="86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89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ampshire County Council">
            <a:extLst>
              <a:ext uri="{FF2B5EF4-FFF2-40B4-BE49-F238E27FC236}">
                <a16:creationId xmlns:a16="http://schemas.microsoft.com/office/drawing/2014/main" id="{47EC7FC4-330B-7478-3CC3-BC19012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9" y="233155"/>
            <a:ext cx="1843715" cy="4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89773B-59B8-0218-77D1-BA2F73CB9454}"/>
              </a:ext>
            </a:extLst>
          </p:cNvPr>
          <p:cNvGrpSpPr/>
          <p:nvPr/>
        </p:nvGrpSpPr>
        <p:grpSpPr>
          <a:xfrm>
            <a:off x="8781584" y="3370554"/>
            <a:ext cx="2057400" cy="2057400"/>
            <a:chOff x="7347886" y="26994"/>
            <a:chExt cx="1806421" cy="16549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A0ADA8AF-A644-F663-A877-9772F460F456}"/>
                </a:ext>
              </a:extLst>
            </p:cNvPr>
            <p:cNvSpPr/>
            <p:nvPr/>
          </p:nvSpPr>
          <p:spPr>
            <a:xfrm>
              <a:off x="7347886" y="26994"/>
              <a:ext cx="1806421" cy="1564075"/>
            </a:xfrm>
            <a:prstGeom prst="teardrop">
              <a:avLst/>
            </a:prstGeom>
            <a:solidFill>
              <a:srgbClr val="FF8000"/>
            </a:solidFill>
            <a:ln w="3810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DE8E5423-A451-69F5-7797-2A17B2066504}"/>
                </a:ext>
              </a:extLst>
            </p:cNvPr>
            <p:cNvSpPr txBox="1">
              <a:spLocks/>
            </p:cNvSpPr>
            <p:nvPr/>
          </p:nvSpPr>
          <p:spPr>
            <a:xfrm>
              <a:off x="7386654" y="240800"/>
              <a:ext cx="1728884" cy="14411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Virtual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School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B2796C-05AE-F37A-C73E-8E8402D6B101}"/>
              </a:ext>
            </a:extLst>
          </p:cNvPr>
          <p:cNvSpPr txBox="1"/>
          <p:nvPr/>
        </p:nvSpPr>
        <p:spPr>
          <a:xfrm>
            <a:off x="138408" y="6065412"/>
            <a:ext cx="9179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Hampshire Virtual School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161F7C8-55AA-DF1E-BBA7-B0C3BB8D5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4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1"/>
    </mc:Choice>
    <mc:Fallback xmlns="">
      <p:transition spd="slow" advTm="1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3B31-F570-56A4-B4E1-F0DF5411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8062331" cy="1143000"/>
          </a:xfrm>
        </p:spPr>
        <p:txBody>
          <a:bodyPr/>
          <a:lstStyle/>
          <a:p>
            <a:pPr algn="ctr"/>
            <a:r>
              <a:rPr lang="en-GB" sz="2800" b="1" dirty="0"/>
              <a:t>Locus of control: the importance of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ABCCD-7A31-9132-1437-F0719B0CB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83834"/>
            <a:ext cx="10972800" cy="42654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4500" b="1" dirty="0"/>
              <a:t>Strategy to introduce new tasks to children</a:t>
            </a:r>
          </a:p>
          <a:p>
            <a:pPr marL="0" indent="0">
              <a:buNone/>
            </a:pPr>
            <a:endParaRPr lang="en-GB" sz="4500" b="1" dirty="0"/>
          </a:p>
          <a:p>
            <a:pPr marL="0" indent="0">
              <a:buNone/>
            </a:pPr>
            <a:r>
              <a:rPr lang="en-GB" sz="4500" b="1" dirty="0"/>
              <a:t>Task:</a:t>
            </a:r>
            <a:r>
              <a:rPr lang="en-GB" sz="4500" dirty="0"/>
              <a:t> describe the task</a:t>
            </a:r>
          </a:p>
          <a:p>
            <a:pPr marL="0" indent="0">
              <a:buNone/>
            </a:pPr>
            <a:r>
              <a:rPr lang="en-GB" sz="4500" b="1" dirty="0"/>
              <a:t>Process: </a:t>
            </a:r>
            <a:r>
              <a:rPr lang="en-GB" sz="4500" dirty="0"/>
              <a:t>describe the steps in the process of completing the task</a:t>
            </a:r>
          </a:p>
          <a:p>
            <a:pPr marL="0" indent="0">
              <a:buNone/>
            </a:pPr>
            <a:r>
              <a:rPr lang="en-GB" sz="4500" b="1" dirty="0"/>
              <a:t>Self: </a:t>
            </a:r>
            <a:r>
              <a:rPr lang="en-GB" sz="4500" dirty="0"/>
              <a:t> praise the traits of the child. Separate the process of learning from the self </a:t>
            </a:r>
          </a:p>
          <a:p>
            <a:pPr marL="0" indent="0">
              <a:buNone/>
            </a:pPr>
            <a:r>
              <a:rPr lang="en-GB" sz="4500" b="1" dirty="0"/>
              <a:t>Self-regulation: </a:t>
            </a:r>
            <a:r>
              <a:rPr lang="en-GB" sz="4500" dirty="0"/>
              <a:t>use the questioning in the section on meta-cognition to help the child regulate their fear</a:t>
            </a:r>
          </a:p>
          <a:p>
            <a:pPr marL="0" indent="0">
              <a:buNone/>
            </a:pPr>
            <a:endParaRPr lang="en-GB" sz="4500" dirty="0"/>
          </a:p>
          <a:p>
            <a:pPr marL="0" indent="0">
              <a:buNone/>
            </a:pPr>
            <a:endParaRPr lang="en-GB" sz="4500" dirty="0"/>
          </a:p>
          <a:p>
            <a:pPr marL="0" indent="0">
              <a:buNone/>
            </a:pPr>
            <a:r>
              <a:rPr lang="en-GB" sz="4500" b="1" dirty="0">
                <a:solidFill>
                  <a:srgbClr val="FF8000"/>
                </a:solidFill>
              </a:rPr>
              <a:t>Do not mix praise with feedback or allow feedback to draw attention to the self. Make it specific to the task. </a:t>
            </a:r>
          </a:p>
          <a:p>
            <a:pPr marL="0" indent="0">
              <a:buNone/>
            </a:pPr>
            <a:endParaRPr lang="en-GB" sz="4500" b="1" dirty="0">
              <a:solidFill>
                <a:srgbClr val="FF8000"/>
              </a:solidFill>
            </a:endParaRPr>
          </a:p>
          <a:p>
            <a:pPr marL="0" indent="0">
              <a:buNone/>
            </a:pPr>
            <a:r>
              <a:rPr lang="en-GB" sz="4500" b="1" dirty="0">
                <a:solidFill>
                  <a:srgbClr val="FF8000"/>
                </a:solidFill>
              </a:rPr>
              <a:t>Start with praise of the self-trait qualities of the child. Make this a class plenary!</a:t>
            </a:r>
          </a:p>
          <a:p>
            <a:pPr marL="0" indent="0" algn="ctr">
              <a:buNone/>
            </a:pPr>
            <a:endParaRPr lang="en-GB" sz="4500" b="1" dirty="0">
              <a:solidFill>
                <a:srgbClr val="FF8000"/>
              </a:solidFill>
            </a:endParaRPr>
          </a:p>
          <a:p>
            <a:pPr marL="0" indent="0" algn="ctr">
              <a:buNone/>
            </a:pPr>
            <a:r>
              <a:rPr lang="en-GB" sz="4500" b="1">
                <a:solidFill>
                  <a:srgbClr val="FF8000"/>
                </a:solidFill>
              </a:rPr>
              <a:t>‘When Making Mistakes Make You </a:t>
            </a:r>
            <a:r>
              <a:rPr lang="en-GB" sz="4500" b="1" dirty="0">
                <a:solidFill>
                  <a:srgbClr val="FF8000"/>
                </a:solidFill>
              </a:rPr>
              <a:t>Quake’ by Claire Freeland is a wonderful resource</a:t>
            </a:r>
          </a:p>
          <a:p>
            <a:pPr marL="0" indent="0" algn="ctr">
              <a:buNone/>
            </a:pPr>
            <a:r>
              <a:rPr lang="en-GB" sz="4500" dirty="0">
                <a:hlinkClick r:id="rId4"/>
              </a:rPr>
              <a:t>Top Growth Mindset Resources for Parents and Educators | Big Life Journal</a:t>
            </a:r>
            <a:endParaRPr lang="en-GB" sz="4500" b="1" i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GB" sz="2800" i="1" dirty="0"/>
              <a:t>.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1CE1F77-9C89-1AD5-952A-0EDFE3E29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34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12"/>
    </mc:Choice>
    <mc:Fallback xmlns="">
      <p:transition spd="slow" advTm="9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BB2C-22EC-858A-C57D-D64E263C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266"/>
            <a:ext cx="5843239" cy="1143000"/>
          </a:xfrm>
        </p:spPr>
        <p:txBody>
          <a:bodyPr/>
          <a:lstStyle/>
          <a:p>
            <a:pPr algn="ctr"/>
            <a:r>
              <a:rPr lang="en-GB" sz="2800" b="1" dirty="0">
                <a:latin typeface="+mn-lt"/>
              </a:rPr>
              <a:t>Motivation and locus of control</a:t>
            </a: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DD59E-9143-4154-7BBA-5A387142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External locus of control: </a:t>
            </a:r>
            <a:r>
              <a:rPr lang="en-GB" sz="2400" dirty="0"/>
              <a:t>many children and young people who have experienced inconsistent attachments/trauma are demotivated in their learning. They have experienced being let down by adults or negative experiences of school/learning, so they have almost given up. They feel powerless to change.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rgbClr val="FF8000"/>
                </a:solidFill>
              </a:rPr>
              <a:t>This can affect motivation for learning and learning outcomes.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815E0B2-85B4-EDD4-DEC3-2525B3278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57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5"/>
    </mc:Choice>
    <mc:Fallback xmlns="">
      <p:transition spd="slow" advTm="3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0663B-3FF7-2402-DAFC-E471D37F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493"/>
            <a:ext cx="8463776" cy="1143000"/>
          </a:xfrm>
        </p:spPr>
        <p:txBody>
          <a:bodyPr/>
          <a:lstStyle/>
          <a:p>
            <a:pPr algn="ctr"/>
            <a:r>
              <a:rPr lang="en-GB" sz="2800" b="1" dirty="0">
                <a:latin typeface="+mn-lt"/>
              </a:rPr>
              <a:t>Indicators of an external locus of control 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669C8-3D94-ADB0-A51E-368AA4DB65EB}"/>
              </a:ext>
            </a:extLst>
          </p:cNvPr>
          <p:cNvSpPr txBox="1"/>
          <p:nvPr/>
        </p:nvSpPr>
        <p:spPr>
          <a:xfrm>
            <a:off x="947854" y="1940312"/>
            <a:ext cx="819335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Difficulties with: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recognising they are underachieving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efforts to improve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towards tangible rewards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responding to positive reinforcement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accepting constructive feedback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maintaining confidence when learning new skills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attending school for exams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readily answering questions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relating success in schoolwork to themselves (their own effort)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enjoying classroom responsibilities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enjoying the process of learning (not just outcomes)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enjoying choice in learning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believing they can succeed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persevering with challenging tasks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A3FFE17-6BCF-F8FB-FA5B-F9A025704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34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45"/>
    </mc:Choice>
    <mc:Fallback xmlns="">
      <p:transition spd="slow" advTm="30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DA15-B34B-ACE2-176B-677F152B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7817004" cy="1143000"/>
          </a:xfrm>
        </p:spPr>
        <p:txBody>
          <a:bodyPr/>
          <a:lstStyle/>
          <a:p>
            <a:pPr algn="ctr"/>
            <a:r>
              <a:rPr lang="en-GB" sz="2800" b="1" dirty="0"/>
              <a:t>External locus of control: resilience building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B5C74-A63A-ABEF-4649-14BA2B65F389}"/>
              </a:ext>
            </a:extLst>
          </p:cNvPr>
          <p:cNvSpPr txBox="1"/>
          <p:nvPr/>
        </p:nvSpPr>
        <p:spPr>
          <a:xfrm rot="10800000" flipV="1">
            <a:off x="959005" y="2907115"/>
            <a:ext cx="96792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Resilience refers to the strengths, skills, and resources we all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possess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to manage and overcome challenges and difficulties effectively. It is about doing well or having a good outcome when times have been tough. It involves our skills, strengths, qualities, and the relationships, support, and opportunities we have around us. It is a central component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our emotional and physical wellbeing.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C1C6D70-0014-5944-6843-EFA404B2F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82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5"/>
    </mc:Choice>
    <mc:Fallback xmlns="">
      <p:transition spd="slow" advTm="3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1FAF-B824-C0C4-3002-EDFF5542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34950"/>
            <a:ext cx="3256155" cy="1143000"/>
          </a:xfrm>
        </p:spPr>
        <p:txBody>
          <a:bodyPr/>
          <a:lstStyle/>
          <a:p>
            <a:pPr algn="ctr"/>
            <a:r>
              <a:rPr lang="en-GB" sz="2800" b="1" dirty="0"/>
              <a:t>Resilience ball</a:t>
            </a:r>
          </a:p>
        </p:txBody>
      </p:sp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A1381C-1BFF-25F5-0FA9-B867250A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19945" r="15622" b="15375"/>
          <a:stretch>
            <a:fillRect/>
          </a:stretch>
        </p:blipFill>
        <p:spPr bwMode="auto">
          <a:xfrm>
            <a:off x="2895452" y="1237785"/>
            <a:ext cx="6401096" cy="4712165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A6C4222-3DF7-A894-FE00-BDEC328A5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81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8"/>
    </mc:Choice>
    <mc:Fallback xmlns="">
      <p:transition spd="slow" advTm="31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5E80-7383-9FEE-D62E-61B203D2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266"/>
            <a:ext cx="6991815" cy="1143000"/>
          </a:xfrm>
        </p:spPr>
        <p:txBody>
          <a:bodyPr/>
          <a:lstStyle/>
          <a:p>
            <a:r>
              <a:rPr lang="en-GB" sz="2800" b="1" dirty="0"/>
              <a:t>External locus of control: resilience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5E633-DA7D-4A21-8155-4A345AE98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1800" b="1" dirty="0">
                <a:effectLst/>
                <a:ea typeface="Calibri" panose="020F0502020204030204" pitchFamily="34" charset="0"/>
              </a:rPr>
              <a:t>Skills:</a:t>
            </a:r>
            <a:r>
              <a:rPr lang="en-GB" sz="180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a typeface="Calibri" panose="020F0502020204030204" pitchFamily="34" charset="0"/>
              </a:rPr>
              <a:t>h</a:t>
            </a:r>
            <a:r>
              <a:rPr lang="en-GB" sz="1800" dirty="0">
                <a:effectLst/>
                <a:ea typeface="Calibri" panose="020F0502020204030204" pitchFamily="34" charset="0"/>
              </a:rPr>
              <a:t>ow can we support coping skills through problem-solving and teaching emotional understanding and management?</a:t>
            </a:r>
          </a:p>
          <a:p>
            <a:pPr marL="0" lvl="0" indent="0">
              <a:lnSpc>
                <a:spcPct val="115000"/>
              </a:lnSpc>
              <a:buNone/>
            </a:pPr>
            <a:endParaRPr lang="en-GB" sz="1800" dirty="0">
              <a:effectLst/>
              <a:ea typeface="Calibri" panose="020F0502020204030204" pitchFamily="34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en-GB" sz="1800" b="1" dirty="0">
                <a:effectLst/>
                <a:ea typeface="Calibri" panose="020F0502020204030204" pitchFamily="34" charset="0"/>
              </a:rPr>
              <a:t>Mastery</a:t>
            </a:r>
            <a:r>
              <a:rPr lang="en-GB" sz="1800" b="1" dirty="0">
                <a:ea typeface="Calibri" panose="020F0502020204030204" pitchFamily="34" charset="0"/>
              </a:rPr>
              <a:t>: </a:t>
            </a:r>
            <a:r>
              <a:rPr lang="en-GB" sz="1800" dirty="0">
                <a:ea typeface="Calibri" panose="020F0502020204030204" pitchFamily="34" charset="0"/>
              </a:rPr>
              <a:t>w</a:t>
            </a:r>
            <a:r>
              <a:rPr lang="en-GB" sz="1800" dirty="0">
                <a:effectLst/>
                <a:ea typeface="Calibri" panose="020F0502020204030204" pitchFamily="34" charset="0"/>
              </a:rPr>
              <a:t>here do they have a sense of control/agency? Where can </a:t>
            </a:r>
            <a:r>
              <a:rPr lang="en-GB" sz="1800" dirty="0">
                <a:ea typeface="Calibri" panose="020F0502020204030204" pitchFamily="34" charset="0"/>
              </a:rPr>
              <a:t>they</a:t>
            </a:r>
            <a:r>
              <a:rPr lang="en-GB" sz="1800" dirty="0">
                <a:effectLst/>
                <a:ea typeface="Calibri" panose="020F0502020204030204" pitchFamily="34" charset="0"/>
              </a:rPr>
              <a:t> experience some success?</a:t>
            </a:r>
          </a:p>
          <a:p>
            <a:pPr marL="0" lvl="0" indent="0">
              <a:lnSpc>
                <a:spcPct val="115000"/>
              </a:lnSpc>
              <a:buNone/>
            </a:pPr>
            <a:endParaRPr lang="en-GB" sz="1800" dirty="0">
              <a:effectLst/>
              <a:ea typeface="Calibri" panose="020F0502020204030204" pitchFamily="34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b="1" dirty="0">
                <a:effectLst/>
                <a:ea typeface="Calibri" panose="020F0502020204030204" pitchFamily="34" charset="0"/>
              </a:rPr>
              <a:t>Meaning</a:t>
            </a:r>
            <a:r>
              <a:rPr lang="en-GB" sz="1800" b="1" dirty="0">
                <a:ea typeface="Calibri" panose="020F0502020204030204" pitchFamily="34" charset="0"/>
              </a:rPr>
              <a:t>: </a:t>
            </a:r>
            <a:r>
              <a:rPr lang="en-GB" sz="1800" dirty="0">
                <a:effectLst/>
                <a:ea typeface="Calibri" panose="020F0502020204030204" pitchFamily="34" charset="0"/>
              </a:rPr>
              <a:t>when can </a:t>
            </a:r>
            <a:r>
              <a:rPr lang="en-GB" sz="1800" dirty="0">
                <a:ea typeface="Calibri" panose="020F0502020204030204" pitchFamily="34" charset="0"/>
              </a:rPr>
              <a:t>they</a:t>
            </a:r>
            <a:r>
              <a:rPr lang="en-GB" sz="1800" dirty="0">
                <a:effectLst/>
                <a:ea typeface="Calibri" panose="020F0502020204030204" pitchFamily="34" charset="0"/>
              </a:rPr>
              <a:t> engage in activities that give </a:t>
            </a:r>
            <a:r>
              <a:rPr lang="en-GB" sz="1800" dirty="0">
                <a:ea typeface="Calibri" panose="020F0502020204030204" pitchFamily="34" charset="0"/>
              </a:rPr>
              <a:t>them</a:t>
            </a:r>
            <a:r>
              <a:rPr lang="en-GB" sz="1800" dirty="0">
                <a:effectLst/>
                <a:ea typeface="Calibri" panose="020F0502020204030204" pitchFamily="34" charset="0"/>
              </a:rPr>
              <a:t> meaning and purpose within </a:t>
            </a:r>
            <a:r>
              <a:rPr lang="en-GB" sz="1800" dirty="0">
                <a:ea typeface="Calibri" panose="020F0502020204030204" pitchFamily="34" charset="0"/>
              </a:rPr>
              <a:t>their</a:t>
            </a:r>
            <a:r>
              <a:rPr lang="en-GB" sz="1800" dirty="0">
                <a:effectLst/>
                <a:ea typeface="Calibri" panose="020F0502020204030204" pitchFamily="34" charset="0"/>
              </a:rPr>
              <a:t> day?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GB" sz="1800" dirty="0">
              <a:ea typeface="Calibri" panose="020F0502020204030204" pitchFamily="34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dirty="0">
                <a:solidFill>
                  <a:srgbClr val="FF8000"/>
                </a:solidFill>
                <a:effectLst/>
                <a:ea typeface="Times New Roman" panose="02020603050405020304" pitchFamily="18" charset="0"/>
              </a:rPr>
              <a:t>*</a:t>
            </a:r>
            <a:r>
              <a:rPr lang="en-GB" sz="1800" b="1" dirty="0">
                <a:solidFill>
                  <a:srgbClr val="FF8000"/>
                </a:solidFill>
                <a:effectLst/>
                <a:ea typeface="Times New Roman" panose="02020603050405020304" pitchFamily="18" charset="0"/>
              </a:rPr>
              <a:t>Based on r</a:t>
            </a:r>
            <a:r>
              <a:rPr lang="en-GB" sz="1800" b="1" dirty="0">
                <a:solidFill>
                  <a:srgbClr val="FF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esearch reviewed by Ann </a:t>
            </a:r>
            <a:r>
              <a:rPr lang="en-GB" sz="1800" b="1" dirty="0" err="1">
                <a:solidFill>
                  <a:srgbClr val="FF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Masten</a:t>
            </a:r>
            <a:r>
              <a:rPr lang="en-GB" sz="1800" b="1" dirty="0">
                <a:solidFill>
                  <a:srgbClr val="FF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(2016) and inspired by Henderson and Milstein (2003), Hart, </a:t>
            </a:r>
            <a:r>
              <a:rPr lang="en-GB" sz="1800" b="1" dirty="0" err="1">
                <a:solidFill>
                  <a:srgbClr val="FF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Blincow</a:t>
            </a:r>
            <a:r>
              <a:rPr lang="en-GB" sz="1800" b="1" dirty="0">
                <a:solidFill>
                  <a:srgbClr val="FF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Thomas (2007) and Jeni Hooper (2012), adapted by Cath Lowther (2016/7) © HIEP</a:t>
            </a:r>
            <a:endParaRPr lang="en-GB" sz="1800" b="1" dirty="0">
              <a:solidFill>
                <a:srgbClr val="FF8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89D856-45B1-AA98-3852-32152DD25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4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10"/>
    </mc:Choice>
    <mc:Fallback xmlns="">
      <p:transition spd="slow" advTm="6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414B-0875-B002-F3D8-597A15D6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7"/>
            <a:ext cx="10504448" cy="1280675"/>
          </a:xfrm>
        </p:spPr>
        <p:txBody>
          <a:bodyPr/>
          <a:lstStyle/>
          <a:p>
            <a:pPr algn="ctr"/>
            <a:r>
              <a:rPr lang="en-GB" b="1" dirty="0"/>
              <a:t>Changing external locus of control: attribution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F8510-DFEC-85CC-FB9C-0FC6A08E3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Providing pupils with </a:t>
            </a:r>
            <a:r>
              <a:rPr lang="en-GB" sz="2400" b="1" dirty="0"/>
              <a:t>attribution feedback </a:t>
            </a:r>
            <a:r>
              <a:rPr lang="en-GB" sz="2400" dirty="0"/>
              <a:t>requires practice, but it can be given for both the success or failure of a task. Examples of the different types of attribution feedback are:</a:t>
            </a:r>
          </a:p>
          <a:p>
            <a:r>
              <a:rPr lang="en-GB" sz="2400" b="1" dirty="0"/>
              <a:t>effort:</a:t>
            </a:r>
            <a:r>
              <a:rPr lang="en-GB" sz="2400" dirty="0"/>
              <a:t> “Great, you have got it right now because of the extra work you did”</a:t>
            </a:r>
          </a:p>
          <a:p>
            <a:r>
              <a:rPr lang="en-GB" sz="2400" b="1" dirty="0"/>
              <a:t>skills:</a:t>
            </a:r>
            <a:r>
              <a:rPr lang="en-GB" sz="2400" dirty="0"/>
              <a:t> “You have cracked it, now you really understand how to divide fractions”</a:t>
            </a:r>
          </a:p>
          <a:p>
            <a:r>
              <a:rPr lang="en-GB" sz="2400" b="1" dirty="0"/>
              <a:t>strategies: </a:t>
            </a:r>
            <a:r>
              <a:rPr lang="en-GB" sz="2400" dirty="0"/>
              <a:t>“You got it right because you applied the steps in the right order, then checked your work”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BB7DDA-FDFB-02D8-B876-000647EB4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36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9"/>
    </mc:Choice>
    <mc:Fallback xmlns="">
      <p:transition spd="slow" advTm="5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B236-B284-BEBB-22D9-B3B3EEFC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88604" cy="814039"/>
          </a:xfrm>
        </p:spPr>
        <p:txBody>
          <a:bodyPr/>
          <a:lstStyle/>
          <a:p>
            <a:pPr algn="ctr"/>
            <a:r>
              <a:rPr lang="en-GB" b="1" dirty="0"/>
              <a:t>Changing external locus of control: attribution feedback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7CC7-2E7E-CC66-787D-B27AA566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1" indent="0">
              <a:buNone/>
            </a:pPr>
            <a:r>
              <a:rPr lang="en-GB" sz="2000" dirty="0"/>
              <a:t>Help pupils </a:t>
            </a:r>
            <a:r>
              <a:rPr lang="en-GB" sz="2000" b="1" dirty="0"/>
              <a:t>reframe ability</a:t>
            </a:r>
            <a:r>
              <a:rPr lang="en-GB" sz="2000" dirty="0"/>
              <a:t> as something that can be </a:t>
            </a:r>
            <a:r>
              <a:rPr lang="en-GB" sz="2000" b="1" dirty="0"/>
              <a:t>developed</a:t>
            </a:r>
            <a:r>
              <a:rPr lang="en-GB" sz="2000" dirty="0"/>
              <a:t> through </a:t>
            </a:r>
            <a:r>
              <a:rPr lang="en-GB" sz="2000" b="1" dirty="0"/>
              <a:t>learning</a:t>
            </a:r>
            <a:r>
              <a:rPr lang="en-GB" sz="2000" dirty="0"/>
              <a:t>, </a:t>
            </a:r>
            <a:r>
              <a:rPr lang="en-GB" sz="2000" b="1" dirty="0"/>
              <a:t>practice </a:t>
            </a:r>
            <a:r>
              <a:rPr lang="en-GB" sz="2000" dirty="0"/>
              <a:t>and </a:t>
            </a:r>
            <a:r>
              <a:rPr lang="en-GB" sz="2000" b="1" dirty="0"/>
              <a:t>feedback, such as “I cannot </a:t>
            </a:r>
            <a:r>
              <a:rPr lang="en-GB" sz="2000" b="1"/>
              <a:t>do this yet</a:t>
            </a:r>
            <a:r>
              <a:rPr lang="en-GB" sz="2000" b="1" dirty="0"/>
              <a:t>.”</a:t>
            </a:r>
          </a:p>
          <a:p>
            <a:pPr marL="0" lvl="1" indent="0">
              <a:buNone/>
            </a:pPr>
            <a:endParaRPr lang="en-GB" sz="2000" b="1" dirty="0"/>
          </a:p>
          <a:p>
            <a:pPr marL="0" lvl="1" indent="0">
              <a:buNone/>
            </a:pPr>
            <a:r>
              <a:rPr lang="en-GB" sz="2000" dirty="0"/>
              <a:t>Provide </a:t>
            </a:r>
            <a:r>
              <a:rPr lang="en-GB" sz="2000" b="1" dirty="0"/>
              <a:t>worked examples</a:t>
            </a:r>
            <a:r>
              <a:rPr lang="en-GB" sz="2000" dirty="0"/>
              <a:t> of how </a:t>
            </a:r>
            <a:r>
              <a:rPr lang="en-GB" sz="2000" b="1" dirty="0"/>
              <a:t>abilities</a:t>
            </a:r>
            <a:r>
              <a:rPr lang="en-GB" sz="2000" dirty="0"/>
              <a:t> can be </a:t>
            </a:r>
            <a:r>
              <a:rPr lang="en-GB" sz="2000" b="1" dirty="0"/>
              <a:t>improved </a:t>
            </a:r>
            <a:r>
              <a:rPr lang="en-GB" sz="2000" dirty="0"/>
              <a:t>(such as providing staged examples) </a:t>
            </a:r>
          </a:p>
          <a:p>
            <a:pPr marL="0" lvl="1" indent="0">
              <a:buNone/>
            </a:pPr>
            <a:endParaRPr lang="en-GB" sz="2000" dirty="0"/>
          </a:p>
          <a:p>
            <a:pPr marL="0" lvl="1" indent="0">
              <a:buNone/>
            </a:pPr>
            <a:r>
              <a:rPr lang="en-GB" sz="2000" dirty="0"/>
              <a:t>Provide </a:t>
            </a:r>
            <a:r>
              <a:rPr lang="en-GB" sz="2000" b="1" dirty="0"/>
              <a:t>models</a:t>
            </a:r>
            <a:r>
              <a:rPr lang="en-GB" sz="2000" dirty="0"/>
              <a:t> of </a:t>
            </a:r>
            <a:r>
              <a:rPr lang="en-GB" sz="2000" b="1" dirty="0"/>
              <a:t>constructive attributions</a:t>
            </a:r>
            <a:r>
              <a:rPr lang="en-GB" sz="2000" dirty="0"/>
              <a:t> that relate to </a:t>
            </a:r>
            <a:r>
              <a:rPr lang="en-GB" sz="2000" b="1" dirty="0"/>
              <a:t>effort</a:t>
            </a:r>
            <a:r>
              <a:rPr lang="en-GB" sz="2000" dirty="0"/>
              <a:t>, </a:t>
            </a:r>
            <a:r>
              <a:rPr lang="en-GB" sz="2000" b="1" dirty="0"/>
              <a:t>skills</a:t>
            </a:r>
            <a:r>
              <a:rPr lang="en-GB" sz="2000" dirty="0"/>
              <a:t> and </a:t>
            </a:r>
            <a:r>
              <a:rPr lang="en-GB" sz="2000" b="1" dirty="0"/>
              <a:t>strategies: </a:t>
            </a:r>
            <a:r>
              <a:rPr lang="en-GB" sz="2000" dirty="0"/>
              <a:t>“I got these spellings right because I used a look-cover-write-check routine and spent time practising them.”</a:t>
            </a:r>
          </a:p>
          <a:p>
            <a:pPr marL="0" lvl="1" indent="0">
              <a:buNone/>
            </a:pPr>
            <a:endParaRPr lang="en-GB" sz="2000" dirty="0"/>
          </a:p>
          <a:p>
            <a:pPr marL="0" lvl="1" indent="0">
              <a:buNone/>
            </a:pPr>
            <a:r>
              <a:rPr lang="en-GB" sz="2000" dirty="0"/>
              <a:t>Ask </a:t>
            </a:r>
            <a:r>
              <a:rPr lang="en-GB" sz="2000" b="1" dirty="0"/>
              <a:t>peers</a:t>
            </a:r>
            <a:r>
              <a:rPr lang="en-GB" sz="2000" dirty="0"/>
              <a:t> to explain the </a:t>
            </a:r>
            <a:r>
              <a:rPr lang="en-GB" sz="2000" b="1" dirty="0"/>
              <a:t>skills</a:t>
            </a:r>
            <a:r>
              <a:rPr lang="en-GB" sz="2000" dirty="0"/>
              <a:t> and </a:t>
            </a:r>
            <a:r>
              <a:rPr lang="en-GB" sz="2000" b="1" dirty="0"/>
              <a:t>strategies</a:t>
            </a:r>
            <a:r>
              <a:rPr lang="en-GB" sz="2000" dirty="0"/>
              <a:t> they use to </a:t>
            </a:r>
            <a:r>
              <a:rPr lang="en-GB" sz="2000" b="1" dirty="0"/>
              <a:t>solve tasks</a:t>
            </a:r>
            <a:r>
              <a:rPr lang="en-GB" sz="2000" dirty="0"/>
              <a:t>, including </a:t>
            </a:r>
            <a:r>
              <a:rPr lang="en-GB" sz="2000" b="1" dirty="0"/>
              <a:t>coping strategies.</a:t>
            </a:r>
          </a:p>
          <a:p>
            <a:pPr marL="0" lvl="1" indent="0">
              <a:buNone/>
            </a:pPr>
            <a:endParaRPr lang="en-GB" sz="2000" b="1" dirty="0"/>
          </a:p>
          <a:p>
            <a:pPr marL="0" lvl="1" indent="0">
              <a:buNone/>
            </a:pPr>
            <a:r>
              <a:rPr lang="en-GB" sz="2000" b="1" dirty="0">
                <a:solidFill>
                  <a:srgbClr val="FF8000"/>
                </a:solidFill>
              </a:rPr>
              <a:t>Have subject-specific lessons dedicated to the above </a:t>
            </a:r>
            <a:endParaRPr lang="en-GB" sz="2000" dirty="0">
              <a:solidFill>
                <a:srgbClr val="FF8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B762CA-A191-61F0-7835-BF2792DD9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34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90"/>
    </mc:Choice>
    <mc:Fallback xmlns="">
      <p:transition spd="slow" advTm="7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0B05-3F62-990C-4F6C-0B0D8BD1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266"/>
            <a:ext cx="4047893" cy="1143000"/>
          </a:xfrm>
        </p:spPr>
        <p:txBody>
          <a:bodyPr/>
          <a:lstStyle/>
          <a:p>
            <a:pPr algn="ctr"/>
            <a:r>
              <a:rPr lang="en-GB" sz="2800" b="1" dirty="0"/>
              <a:t>Resilience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27078-DCB1-1A10-E406-EF46EBC39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10831286" cy="367842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2800" b="1" dirty="0"/>
              <a:t>Personal resiliency building activity </a:t>
            </a:r>
          </a:p>
          <a:p>
            <a:pPr>
              <a:buNone/>
            </a:pPr>
            <a:endParaRPr lang="en-GB" sz="2800" b="1" dirty="0"/>
          </a:p>
          <a:p>
            <a:pPr marL="0" indent="0">
              <a:buNone/>
            </a:pPr>
            <a:r>
              <a:rPr lang="en-GB" sz="2800" dirty="0"/>
              <a:t>How have I done as well as I have done?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What are the two/</a:t>
            </a:r>
            <a:r>
              <a:rPr lang="en-GB" dirty="0"/>
              <a:t>three</a:t>
            </a:r>
            <a:r>
              <a:rPr lang="en-GB" sz="2800" dirty="0"/>
              <a:t> biggest challenges, including crisis or trauma/learning challenges, I’ve overcome in my life?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What did I use to overcome them?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What do I use </a:t>
            </a:r>
            <a:r>
              <a:rPr lang="en-GB" dirty="0"/>
              <a:t>daily</a:t>
            </a:r>
            <a:r>
              <a:rPr lang="en-GB" sz="2800" dirty="0"/>
              <a:t> to cope with </a:t>
            </a:r>
            <a:r>
              <a:rPr lang="en-GB" dirty="0"/>
              <a:t>my life’s </a:t>
            </a:r>
            <a:r>
              <a:rPr lang="en-GB" sz="2800" dirty="0"/>
              <a:t>typical stresses effectively?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7FF018-EB8B-32FD-EA29-576533866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42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5"/>
    </mc:Choice>
    <mc:Fallback xmlns="">
      <p:transition spd="slow" advTm="5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SharedContentType xmlns="Microsoft.SharePoint.Taxonomy.ContentTypeSync" SourceId="3c5dbf34-c73a-430c-9290-9174ad787734" ContentTypeId="0x0101004E1B537BC2B2AD43A5AF5311D732D3AA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eadced8a35a499eaa6ae428604d987c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2024/2025</TermName>
          <TermId xmlns="http://schemas.microsoft.com/office/infopath/2007/PartnerControls">3eab0260-b3ea-4b08-b989-8e3fedd8bf3e</TermId>
        </TermInfo>
      </Terms>
    </eeadced8a35a499eaa6ae428604d987c>
    <_dlc_DocId xmlns="dac9d169-87c7-439a-9d3c-116151fb24e3">EIHNDOCID-498695300-10236</_dlc_DocId>
    <TaxCatchAll xmlns="c5dbf80e-f509-45f6-9fe5-406e3eefabbb">
      <Value>742</Value>
      <Value>668</Value>
      <Value>630</Value>
    </TaxCatchAll>
    <Active_x0020_Document xmlns="c5dbf80e-f509-45f6-9fe5-406e3eefabbb">true</Active_x0020_Document>
    <ad12e5300b7543dba4718901bd0b4d26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Staff Training</TermName>
          <TermId xmlns="http://schemas.microsoft.com/office/infopath/2007/PartnerControls">cf9b3574-6b91-4c95-aba1-881ed7425ec4</TermId>
        </TermInfo>
      </Terms>
    </ad12e5300b7543dba4718901bd0b4d26>
    <_dlc_DocIdUrl xmlns="dac9d169-87c7-439a-9d3c-116151fb24e3">
      <Url>https://hants.sharepoint.com/sites/EIHN/VS/_layouts/15/DocIdRedir.aspx?ID=EIHNDOCID-498695300-10236</Url>
      <Description>EIHNDOCID-498695300-10236</Description>
    </_dlc_DocIdUrl>
    <hc632fe273cb498aa970207d30c3b1d8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Training</TermName>
          <TermId xmlns="http://schemas.microsoft.com/office/infopath/2007/PartnerControls">e4ce98c8-814c-4628-9def-d2ffbee51808</TermId>
        </TermInfo>
      </Terms>
    </hc632fe273cb498aa970207d30c3b1d8>
    <Item_x0020_ID xmlns="c5dbf80e-f509-45f6-9fe5-406e3eefabbb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Virtual School for Children in Care" ma:contentTypeID="0x0101004E1B537BC2B2AD43A5AF5311D732D3AAE100647F40790072254282ECBF5F6C3CA1DB" ma:contentTypeVersion="1767" ma:contentTypeDescription="" ma:contentTypeScope="" ma:versionID="00e9e35bf4828fa8155739e54567500c">
  <xsd:schema xmlns:xsd="http://www.w3.org/2001/XMLSchema" xmlns:xs="http://www.w3.org/2001/XMLSchema" xmlns:p="http://schemas.microsoft.com/office/2006/metadata/properties" xmlns:ns2="c5dbf80e-f509-45f6-9fe5-406e3eefabbb" xmlns:ns3="dac9d169-87c7-439a-9d3c-116151fb24e3" targetNamespace="http://schemas.microsoft.com/office/2006/metadata/properties" ma:root="true" ma:fieldsID="969199e7cc5113b5947c789607f591e0" ns2:_="" ns3:_="">
    <xsd:import namespace="c5dbf80e-f509-45f6-9fe5-406e3eefabbb"/>
    <xsd:import namespace="dac9d169-87c7-439a-9d3c-116151fb24e3"/>
    <xsd:element name="properties">
      <xsd:complexType>
        <xsd:sequence>
          <xsd:element name="documentManagement">
            <xsd:complexType>
              <xsd:all>
                <xsd:element ref="ns2:hc632fe273cb498aa970207d30c3b1d8" minOccurs="0"/>
                <xsd:element ref="ns2:TaxCatchAll" minOccurs="0"/>
                <xsd:element ref="ns2:TaxCatchAllLabel" minOccurs="0"/>
                <xsd:element ref="ns2:Item_x0020_ID" minOccurs="0"/>
                <xsd:element ref="ns2:Active_x0020_Document" minOccurs="0"/>
                <xsd:element ref="ns2:ad12e5300b7543dba4718901bd0b4d26" minOccurs="0"/>
                <xsd:element ref="ns2:eeadced8a35a499eaa6ae428604d987c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hc632fe273cb498aa970207d30c3b1d8" ma:index="8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d4a312c-8bfd-4205-9607-3e85c687ffc4}" ma:internalName="TaxCatchAll" ma:showField="CatchAllData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d4a312c-8bfd-4205-9607-3e85c687ffc4}" ma:internalName="TaxCatchAllLabel" ma:readOnly="true" ma:showField="CatchAllDataLabel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tem_x0020_ID" ma:index="12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13" nillable="true" ma:displayName="Active Document" ma:default="1" ma:internalName="Active_x0020_Document">
      <xsd:simpleType>
        <xsd:restriction base="dms:Boolean"/>
      </xsd:simpleType>
    </xsd:element>
    <xsd:element name="ad12e5300b7543dba4718901bd0b4d26" ma:index="14" ma:taxonomy="true" ma:internalName="ad12e5300b7543dba4718901bd0b4d26" ma:taxonomyFieldName="Virtual_x0020_School_x0020_for_x0020_Children_x0020_in_x0020_Care" ma:displayName="Virtual School for Children in Care" ma:readOnly="false" ma:default="" ma:fieldId="{ad12e530-0b75-43db-a471-8901bd0b4d26}" ma:sspId="3c5dbf34-c73a-430c-9290-9174ad787734" ma:termSetId="f64eb736-13c1-4f19-814c-82c549873d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eadced8a35a499eaa6ae428604d987c" ma:index="16" nillable="true" ma:taxonomy="true" ma:internalName="eeadced8a35a499eaa6ae428604d987c" ma:taxonomyFieldName="Financial_x0020_Year" ma:displayName="Financial Year" ma:default="" ma:fieldId="{eeadced8-a35a-499e-aa6a-e428604d987c}" ma:sspId="3c5dbf34-c73a-430c-9290-9174ad787734" ma:termSetId="7d71bb9a-de29-4fe1-ae9a-43907322fcf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9d169-87c7-439a-9d3c-116151fb24e3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983BC4-2CE6-45DB-89F9-67398B20CA7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D5E2323-9CF9-4069-99E7-D1673B9E2C6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D4330D21-662A-4293-9C13-F3FE6A95A7EC}">
  <ds:schemaRefs>
    <ds:schemaRef ds:uri="http://schemas.microsoft.com/office/2006/documentManagement/types"/>
    <ds:schemaRef ds:uri="c5dbf80e-f509-45f6-9fe5-406e3eefabbb"/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dac9d169-87c7-439a-9d3c-116151fb24e3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7273039E-A439-4AC7-BA53-7D31ABF1A3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bf80e-f509-45f6-9fe5-406e3eefabbb"/>
    <ds:schemaRef ds:uri="dac9d169-87c7-439a-9d3c-116151fb24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000AC6F-DF8D-4E75-AF5E-83AC94EAAD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745</Words>
  <Application>Microsoft Office PowerPoint</Application>
  <PresentationFormat>Widescreen</PresentationFormat>
  <Paragraphs>77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HIAS PowerPoint template</vt:lpstr>
      <vt:lpstr>PowerPoint Presentation</vt:lpstr>
      <vt:lpstr>Motivation and locus of control</vt:lpstr>
      <vt:lpstr>Indicators of an external locus of control </vt:lpstr>
      <vt:lpstr>External locus of control: resilience building</vt:lpstr>
      <vt:lpstr>Resilience ball</vt:lpstr>
      <vt:lpstr>External locus of control: resilience ball</vt:lpstr>
      <vt:lpstr>Changing external locus of control: attribution feedback</vt:lpstr>
      <vt:lpstr>Changing external locus of control: attribution feedback</vt:lpstr>
      <vt:lpstr>Resilience building</vt:lpstr>
      <vt:lpstr>Locus of control: the importance of feedback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Todd, Jennifer</dc:creator>
  <cp:lastModifiedBy>Todd, Jennifer</cp:lastModifiedBy>
  <cp:revision>2</cp:revision>
  <dcterms:created xsi:type="dcterms:W3CDTF">2024-09-02T08:56:49Z</dcterms:created>
  <dcterms:modified xsi:type="dcterms:W3CDTF">2025-02-04T14:06:28Z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0x0101004E1B537BC2B2AD43A5AF5311D732D3AAE100647F40790072254282ECBF5F6C3CA1DB</vt:lpwstr>
  </property>
  <property fmtid="{D5CDD505-2E9C-101B-9397-08002B2CF9AE}" pid="4" name="Virtual School for Children in Care">
    <vt:lpwstr>630;#Staff Training|cf9b3574-6b91-4c95-aba1-881ed7425ec4</vt:lpwstr>
  </property>
  <property fmtid="{D5CDD505-2E9C-101B-9397-08002B2CF9AE}" pid="5" name="lcf76f155ced4ddcb4097134ff3c332f">
    <vt:lpwstr/>
  </property>
  <property fmtid="{D5CDD505-2E9C-101B-9397-08002B2CF9AE}" pid="6" name="_dlc_DocIdItemGuid">
    <vt:lpwstr>c31e1025-b93e-4dc6-8600-3de24b8e4a92</vt:lpwstr>
  </property>
  <property fmtid="{D5CDD505-2E9C-101B-9397-08002B2CF9AE}" pid="7" name="Financial Year">
    <vt:lpwstr>742;#2024/2025|3eab0260-b3ea-4b08-b989-8e3fedd8bf3e</vt:lpwstr>
  </property>
  <property fmtid="{D5CDD505-2E9C-101B-9397-08002B2CF9AE}" pid="8" name="Document Type">
    <vt:lpwstr>668;#Training|e4ce98c8-814c-4628-9def-d2ffbee51808</vt:lpwstr>
  </property>
  <property fmtid="{D5CDD505-2E9C-101B-9397-08002B2CF9AE}" pid="9" name="Document_x0020_Type">
    <vt:lpwstr>668;#Training|e4ce98c8-814c-4628-9def-d2ffbee51808</vt:lpwstr>
  </property>
  <property fmtid="{D5CDD505-2E9C-101B-9397-08002B2CF9AE}" pid="10" name="Virtual_x0020_School_x0020_for_x0020_Children_x0020_in_x0020_Care">
    <vt:lpwstr>630;#Staff Training|cf9b3574-6b91-4c95-aba1-881ed7425ec4</vt:lpwstr>
  </property>
  <property fmtid="{D5CDD505-2E9C-101B-9397-08002B2CF9AE}" pid="11" name="Financial_x0020_Year">
    <vt:lpwstr>742;#2024/2025|3eab0260-b3ea-4b08-b989-8e3fedd8bf3e</vt:lpwstr>
  </property>
</Properties>
</file>