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6"/>
  </p:sldMasterIdLst>
  <p:sldIdLst>
    <p:sldId id="257" r:id="rId7"/>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BC7C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5" autoAdjust="0"/>
    <p:restoredTop sz="94660"/>
  </p:normalViewPr>
  <p:slideViewPr>
    <p:cSldViewPr snapToGrid="0">
      <p:cViewPr>
        <p:scale>
          <a:sx n="70" d="100"/>
          <a:sy n="70" d="100"/>
        </p:scale>
        <p:origin x="1512" y="-7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tableStyles" Target="tableStyles.xml"/><Relationship Id="rId5" Type="http://schemas.openxmlformats.org/officeDocument/2006/relationships/customXml" Target="../customXml/item5.xml"/><Relationship Id="rId10"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dd, Jennifer" userId="9ee20ef1-13d7-4284-9daf-b8feba891d44" providerId="ADAL" clId="{141DCC29-D07F-4464-B6CA-6BFA8B25F603}"/>
    <pc:docChg chg="modSld">
      <pc:chgData name="Todd, Jennifer" userId="9ee20ef1-13d7-4284-9daf-b8feba891d44" providerId="ADAL" clId="{141DCC29-D07F-4464-B6CA-6BFA8B25F603}" dt="2024-06-14T14:01:22.208" v="0" actId="20577"/>
      <pc:docMkLst>
        <pc:docMk/>
      </pc:docMkLst>
      <pc:sldChg chg="modSp mod">
        <pc:chgData name="Todd, Jennifer" userId="9ee20ef1-13d7-4284-9daf-b8feba891d44" providerId="ADAL" clId="{141DCC29-D07F-4464-B6CA-6BFA8B25F603}" dt="2024-06-14T14:01:22.208" v="0" actId="20577"/>
        <pc:sldMkLst>
          <pc:docMk/>
          <pc:sldMk cId="1298754703" sldId="257"/>
        </pc:sldMkLst>
        <pc:spChg chg="mod">
          <ac:chgData name="Todd, Jennifer" userId="9ee20ef1-13d7-4284-9daf-b8feba891d44" providerId="ADAL" clId="{141DCC29-D07F-4464-B6CA-6BFA8B25F603}" dt="2024-06-14T14:01:22.208" v="0" actId="20577"/>
          <ac:spMkLst>
            <pc:docMk/>
            <pc:sldMk cId="1298754703" sldId="257"/>
            <ac:spMk id="18" creationId="{99AF4FFE-1049-FC8D-0E6C-6AD64C36E88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8CE3DB4-0B1A-4398-BCCA-CE98F11C55ED}" type="datetimeFigureOut">
              <a:rPr lang="en-GB" smtClean="0"/>
              <a:t>14/06/2024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DB7B5E-C769-484B-A453-8A03F7463328}" type="slidenum">
              <a:rPr lang="en-GB" smtClean="0"/>
              <a:t>‹#›</a:t>
            </a:fld>
            <a:endParaRPr lang="en-GB"/>
          </a:p>
        </p:txBody>
      </p:sp>
    </p:spTree>
    <p:extLst>
      <p:ext uri="{BB962C8B-B14F-4D97-AF65-F5344CB8AC3E}">
        <p14:creationId xmlns:p14="http://schemas.microsoft.com/office/powerpoint/2010/main" val="3630219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CE3DB4-0B1A-4398-BCCA-CE98F11C55ED}" type="datetimeFigureOut">
              <a:rPr lang="en-GB" smtClean="0"/>
              <a:t>14/06/2024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DB7B5E-C769-484B-A453-8A03F7463328}" type="slidenum">
              <a:rPr lang="en-GB" smtClean="0"/>
              <a:t>‹#›</a:t>
            </a:fld>
            <a:endParaRPr lang="en-GB"/>
          </a:p>
        </p:txBody>
      </p:sp>
    </p:spTree>
    <p:extLst>
      <p:ext uri="{BB962C8B-B14F-4D97-AF65-F5344CB8AC3E}">
        <p14:creationId xmlns:p14="http://schemas.microsoft.com/office/powerpoint/2010/main" val="1188672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CE3DB4-0B1A-4398-BCCA-CE98F11C55ED}" type="datetimeFigureOut">
              <a:rPr lang="en-GB" smtClean="0"/>
              <a:t>14/06/2024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DB7B5E-C769-484B-A453-8A03F7463328}" type="slidenum">
              <a:rPr lang="en-GB" smtClean="0"/>
              <a:t>‹#›</a:t>
            </a:fld>
            <a:endParaRPr lang="en-GB"/>
          </a:p>
        </p:txBody>
      </p:sp>
    </p:spTree>
    <p:extLst>
      <p:ext uri="{BB962C8B-B14F-4D97-AF65-F5344CB8AC3E}">
        <p14:creationId xmlns:p14="http://schemas.microsoft.com/office/powerpoint/2010/main" val="3109909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CE3DB4-0B1A-4398-BCCA-CE98F11C55ED}" type="datetimeFigureOut">
              <a:rPr lang="en-GB" smtClean="0"/>
              <a:t>14/06/2024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DB7B5E-C769-484B-A453-8A03F7463328}" type="slidenum">
              <a:rPr lang="en-GB" smtClean="0"/>
              <a:t>‹#›</a:t>
            </a:fld>
            <a:endParaRPr lang="en-GB"/>
          </a:p>
        </p:txBody>
      </p:sp>
    </p:spTree>
    <p:extLst>
      <p:ext uri="{BB962C8B-B14F-4D97-AF65-F5344CB8AC3E}">
        <p14:creationId xmlns:p14="http://schemas.microsoft.com/office/powerpoint/2010/main" val="3286041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CE3DB4-0B1A-4398-BCCA-CE98F11C55ED}" type="datetimeFigureOut">
              <a:rPr lang="en-GB" smtClean="0"/>
              <a:t>14/06/2024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DB7B5E-C769-484B-A453-8A03F7463328}" type="slidenum">
              <a:rPr lang="en-GB" smtClean="0"/>
              <a:t>‹#›</a:t>
            </a:fld>
            <a:endParaRPr lang="en-GB"/>
          </a:p>
        </p:txBody>
      </p:sp>
    </p:spTree>
    <p:extLst>
      <p:ext uri="{BB962C8B-B14F-4D97-AF65-F5344CB8AC3E}">
        <p14:creationId xmlns:p14="http://schemas.microsoft.com/office/powerpoint/2010/main" val="4217319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8CE3DB4-0B1A-4398-BCCA-CE98F11C55ED}" type="datetimeFigureOut">
              <a:rPr lang="en-GB" smtClean="0"/>
              <a:t>14/06/2024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4DB7B5E-C769-484B-A453-8A03F7463328}" type="slidenum">
              <a:rPr lang="en-GB" smtClean="0"/>
              <a:t>‹#›</a:t>
            </a:fld>
            <a:endParaRPr lang="en-GB"/>
          </a:p>
        </p:txBody>
      </p:sp>
    </p:spTree>
    <p:extLst>
      <p:ext uri="{BB962C8B-B14F-4D97-AF65-F5344CB8AC3E}">
        <p14:creationId xmlns:p14="http://schemas.microsoft.com/office/powerpoint/2010/main" val="2508470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8CE3DB4-0B1A-4398-BCCA-CE98F11C55ED}" type="datetimeFigureOut">
              <a:rPr lang="en-GB" smtClean="0"/>
              <a:t>14/06/2024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4DB7B5E-C769-484B-A453-8A03F7463328}" type="slidenum">
              <a:rPr lang="en-GB" smtClean="0"/>
              <a:t>‹#›</a:t>
            </a:fld>
            <a:endParaRPr lang="en-GB"/>
          </a:p>
        </p:txBody>
      </p:sp>
    </p:spTree>
    <p:extLst>
      <p:ext uri="{BB962C8B-B14F-4D97-AF65-F5344CB8AC3E}">
        <p14:creationId xmlns:p14="http://schemas.microsoft.com/office/powerpoint/2010/main" val="3640487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8CE3DB4-0B1A-4398-BCCA-CE98F11C55ED}" type="datetimeFigureOut">
              <a:rPr lang="en-GB" smtClean="0"/>
              <a:t>14/06/2024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4DB7B5E-C769-484B-A453-8A03F7463328}" type="slidenum">
              <a:rPr lang="en-GB" smtClean="0"/>
              <a:t>‹#›</a:t>
            </a:fld>
            <a:endParaRPr lang="en-GB"/>
          </a:p>
        </p:txBody>
      </p:sp>
    </p:spTree>
    <p:extLst>
      <p:ext uri="{BB962C8B-B14F-4D97-AF65-F5344CB8AC3E}">
        <p14:creationId xmlns:p14="http://schemas.microsoft.com/office/powerpoint/2010/main" val="146605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CE3DB4-0B1A-4398-BCCA-CE98F11C55ED}" type="datetimeFigureOut">
              <a:rPr lang="en-GB" smtClean="0"/>
              <a:t>14/06/2024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4DB7B5E-C769-484B-A453-8A03F7463328}" type="slidenum">
              <a:rPr lang="en-GB" smtClean="0"/>
              <a:t>‹#›</a:t>
            </a:fld>
            <a:endParaRPr lang="en-GB"/>
          </a:p>
        </p:txBody>
      </p:sp>
    </p:spTree>
    <p:extLst>
      <p:ext uri="{BB962C8B-B14F-4D97-AF65-F5344CB8AC3E}">
        <p14:creationId xmlns:p14="http://schemas.microsoft.com/office/powerpoint/2010/main" val="735655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8CE3DB4-0B1A-4398-BCCA-CE98F11C55ED}" type="datetimeFigureOut">
              <a:rPr lang="en-GB" smtClean="0"/>
              <a:t>14/06/2024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4DB7B5E-C769-484B-A453-8A03F7463328}" type="slidenum">
              <a:rPr lang="en-GB" smtClean="0"/>
              <a:t>‹#›</a:t>
            </a:fld>
            <a:endParaRPr lang="en-GB"/>
          </a:p>
        </p:txBody>
      </p:sp>
    </p:spTree>
    <p:extLst>
      <p:ext uri="{BB962C8B-B14F-4D97-AF65-F5344CB8AC3E}">
        <p14:creationId xmlns:p14="http://schemas.microsoft.com/office/powerpoint/2010/main" val="2395600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8CE3DB4-0B1A-4398-BCCA-CE98F11C55ED}" type="datetimeFigureOut">
              <a:rPr lang="en-GB" smtClean="0"/>
              <a:t>14/06/2024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4DB7B5E-C769-484B-A453-8A03F7463328}" type="slidenum">
              <a:rPr lang="en-GB" smtClean="0"/>
              <a:t>‹#›</a:t>
            </a:fld>
            <a:endParaRPr lang="en-GB"/>
          </a:p>
        </p:txBody>
      </p:sp>
    </p:spTree>
    <p:extLst>
      <p:ext uri="{BB962C8B-B14F-4D97-AF65-F5344CB8AC3E}">
        <p14:creationId xmlns:p14="http://schemas.microsoft.com/office/powerpoint/2010/main" val="3361325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8CE3DB4-0B1A-4398-BCCA-CE98F11C55ED}" type="datetimeFigureOut">
              <a:rPr lang="en-GB" smtClean="0"/>
              <a:t>14/06/2024</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4DB7B5E-C769-484B-A453-8A03F7463328}" type="slidenum">
              <a:rPr lang="en-GB" smtClean="0"/>
              <a:t>‹#›</a:t>
            </a:fld>
            <a:endParaRPr lang="en-GB"/>
          </a:p>
        </p:txBody>
      </p:sp>
    </p:spTree>
    <p:extLst>
      <p:ext uri="{BB962C8B-B14F-4D97-AF65-F5344CB8AC3E}">
        <p14:creationId xmlns:p14="http://schemas.microsoft.com/office/powerpoint/2010/main" val="25197517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virtualschool@hants.gov.uk" TargetMode="External"/><Relationship Id="rId3" Type="http://schemas.openxmlformats.org/officeDocument/2006/relationships/image" Target="../media/image2.svg"/><Relationship Id="rId7" Type="http://schemas.openxmlformats.org/officeDocument/2006/relationships/hyperlink" Target="https://www.hants.gov.uk/educationandlearning/virtual-school/previously-looked-after" TargetMode="Externa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hyperlink" Target="https://www.gov.uk/government/publications/pupil-premium" TargetMode="External"/><Relationship Id="rId11" Type="http://schemas.openxmlformats.org/officeDocument/2006/relationships/hyperlink" Target="https://educationendowmentfoundation.org.uk/guidance-for-teachers/using-pupil-premium" TargetMode="External"/><Relationship Id="rId5" Type="http://schemas.openxmlformats.org/officeDocument/2006/relationships/image" Target="../media/image4.png"/><Relationship Id="rId10" Type="http://schemas.openxmlformats.org/officeDocument/2006/relationships/hyperlink" Target="https://www.gov.uk/government/publications/pupil-premium-allocations-and-conditions-of-grant-2023-to-2024" TargetMode="External"/><Relationship Id="rId4" Type="http://schemas.openxmlformats.org/officeDocument/2006/relationships/image" Target="../media/image3.png"/><Relationship Id="rId9" Type="http://schemas.openxmlformats.org/officeDocument/2006/relationships/hyperlink" Target="https://www.gov.uk/government/publications/pupil-premium/pupil-premiu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phic 1" descr="An organic corner shape">
            <a:extLst>
              <a:ext uri="{FF2B5EF4-FFF2-40B4-BE49-F238E27FC236}">
                <a16:creationId xmlns:a16="http://schemas.microsoft.com/office/drawing/2014/main" id="{58EEC996-E655-334E-7B09-54C7EBF2C66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0800000">
            <a:off x="-960666" y="0"/>
            <a:ext cx="7818666" cy="2279176"/>
          </a:xfrm>
          <a:prstGeom prst="rect">
            <a:avLst/>
          </a:prstGeom>
        </p:spPr>
      </p:pic>
      <p:sp>
        <p:nvSpPr>
          <p:cNvPr id="3" name="TextBox 2">
            <a:extLst>
              <a:ext uri="{FF2B5EF4-FFF2-40B4-BE49-F238E27FC236}">
                <a16:creationId xmlns:a16="http://schemas.microsoft.com/office/drawing/2014/main" id="{21BF4751-377E-1C2A-5A5F-5A129F92AAFA}"/>
              </a:ext>
            </a:extLst>
          </p:cNvPr>
          <p:cNvSpPr txBox="1"/>
          <p:nvPr/>
        </p:nvSpPr>
        <p:spPr>
          <a:xfrm>
            <a:off x="104436" y="1699603"/>
            <a:ext cx="6734514" cy="338554"/>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effectLst/>
                <a:uLnTx/>
                <a:uFillTx/>
                <a:latin typeface="Arial" panose="020B0604020202020204" pitchFamily="34" charset="0"/>
                <a:cs typeface="Arial" panose="020B0604020202020204" pitchFamily="34" charset="0"/>
              </a:rPr>
              <a:t>Pupil premium reminder for previously </a:t>
            </a:r>
            <a:r>
              <a:rPr lang="en-GB" sz="1600" b="1" dirty="0">
                <a:latin typeface="Arial" panose="020B0604020202020204" pitchFamily="34" charset="0"/>
                <a:cs typeface="Arial" panose="020B0604020202020204" pitchFamily="34" charset="0"/>
              </a:rPr>
              <a:t>l</a:t>
            </a:r>
            <a:r>
              <a:rPr kumimoji="0" lang="en-GB" sz="1600" b="1" i="0" u="none" strike="noStrike" kern="1200" cap="none" spc="0" normalizeH="0" baseline="0" noProof="0" dirty="0" err="1">
                <a:ln>
                  <a:noFill/>
                </a:ln>
                <a:effectLst/>
                <a:uLnTx/>
                <a:uFillTx/>
                <a:latin typeface="Arial" panose="020B0604020202020204" pitchFamily="34" charset="0"/>
                <a:cs typeface="Arial" panose="020B0604020202020204" pitchFamily="34" charset="0"/>
              </a:rPr>
              <a:t>ooked</a:t>
            </a:r>
            <a:r>
              <a:rPr kumimoji="0" lang="en-GB" sz="1600" b="1" i="0" u="none" strike="noStrike" kern="1200" cap="none" spc="0" normalizeH="0" baseline="0" noProof="0" dirty="0">
                <a:ln>
                  <a:noFill/>
                </a:ln>
                <a:effectLst/>
                <a:uLnTx/>
                <a:uFillTx/>
                <a:latin typeface="Arial" panose="020B0604020202020204" pitchFamily="34" charset="0"/>
                <a:cs typeface="Arial" panose="020B0604020202020204" pitchFamily="34" charset="0"/>
              </a:rPr>
              <a:t> </a:t>
            </a:r>
            <a:r>
              <a:rPr lang="en-GB" sz="1600" b="1" dirty="0">
                <a:latin typeface="Arial" panose="020B0604020202020204" pitchFamily="34" charset="0"/>
                <a:cs typeface="Arial" panose="020B0604020202020204" pitchFamily="34" charset="0"/>
              </a:rPr>
              <a:t>a</a:t>
            </a:r>
            <a:r>
              <a:rPr kumimoji="0" lang="en-GB" sz="1600" b="1" i="0" u="none" strike="noStrike" kern="1200" cap="none" spc="0" normalizeH="0" baseline="0" noProof="0" dirty="0" err="1">
                <a:ln>
                  <a:noFill/>
                </a:ln>
                <a:effectLst/>
                <a:uLnTx/>
                <a:uFillTx/>
                <a:latin typeface="Arial" panose="020B0604020202020204" pitchFamily="34" charset="0"/>
                <a:cs typeface="Arial" panose="020B0604020202020204" pitchFamily="34" charset="0"/>
              </a:rPr>
              <a:t>fter</a:t>
            </a:r>
            <a:r>
              <a:rPr kumimoji="0" lang="en-GB" sz="1600" b="1" i="0" u="none" strike="noStrike" kern="1200" cap="none" spc="0" normalizeH="0" baseline="0" noProof="0" dirty="0">
                <a:ln>
                  <a:noFill/>
                </a:ln>
                <a:effectLst/>
                <a:uLnTx/>
                <a:uFillTx/>
                <a:latin typeface="Arial" panose="020B0604020202020204" pitchFamily="34" charset="0"/>
                <a:cs typeface="Arial" panose="020B0604020202020204" pitchFamily="34" charset="0"/>
              </a:rPr>
              <a:t> </a:t>
            </a:r>
            <a:r>
              <a:rPr lang="en-GB" sz="1600" b="1" dirty="0">
                <a:latin typeface="Arial" panose="020B0604020202020204" pitchFamily="34" charset="0"/>
                <a:cs typeface="Arial" panose="020B0604020202020204" pitchFamily="34" charset="0"/>
              </a:rPr>
              <a:t>c</a:t>
            </a:r>
            <a:r>
              <a:rPr kumimoji="0" lang="en-GB" sz="1600" b="1" i="0" u="none" strike="noStrike" kern="1200" cap="none" spc="0" normalizeH="0" baseline="0" noProof="0" dirty="0" err="1">
                <a:ln>
                  <a:noFill/>
                </a:ln>
                <a:effectLst/>
                <a:uLnTx/>
                <a:uFillTx/>
                <a:latin typeface="Arial" panose="020B0604020202020204" pitchFamily="34" charset="0"/>
                <a:cs typeface="Arial" panose="020B0604020202020204" pitchFamily="34" charset="0"/>
              </a:rPr>
              <a:t>hildren</a:t>
            </a:r>
            <a:r>
              <a:rPr kumimoji="0" lang="en-GB" sz="1600" b="1" i="0" u="none" strike="noStrike" kern="1200" cap="none" spc="0" normalizeH="0" baseline="0" noProof="0" dirty="0">
                <a:ln>
                  <a:noFill/>
                </a:ln>
                <a:effectLst/>
                <a:uLnTx/>
                <a:uFillTx/>
                <a:latin typeface="Arial" panose="020B0604020202020204" pitchFamily="34" charset="0"/>
                <a:cs typeface="Arial" panose="020B0604020202020204" pitchFamily="34" charset="0"/>
              </a:rPr>
              <a:t> (PLAC) </a:t>
            </a:r>
          </a:p>
        </p:txBody>
      </p:sp>
      <p:pic>
        <p:nvPicPr>
          <p:cNvPr id="4" name="Picture 2" descr="Hampshire County Council">
            <a:extLst>
              <a:ext uri="{FF2B5EF4-FFF2-40B4-BE49-F238E27FC236}">
                <a16:creationId xmlns:a16="http://schemas.microsoft.com/office/drawing/2014/main" id="{4D8CEE98-DDB7-B272-97CA-25F84F1A603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6124" y="106037"/>
            <a:ext cx="1843715" cy="48397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a:extLst>
              <a:ext uri="{FF2B5EF4-FFF2-40B4-BE49-F238E27FC236}">
                <a16:creationId xmlns:a16="http://schemas.microsoft.com/office/drawing/2014/main" id="{614E167E-0D92-7A80-D8F2-629EBB2FF30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59828" y="9342321"/>
            <a:ext cx="1310172" cy="563679"/>
          </a:xfrm>
          <a:prstGeom prst="rect">
            <a:avLst/>
          </a:prstGeom>
        </p:spPr>
      </p:pic>
      <p:sp>
        <p:nvSpPr>
          <p:cNvPr id="8" name="TextBox 7">
            <a:extLst>
              <a:ext uri="{FF2B5EF4-FFF2-40B4-BE49-F238E27FC236}">
                <a16:creationId xmlns:a16="http://schemas.microsoft.com/office/drawing/2014/main" id="{E86757DB-89C6-8182-9718-8E0B95BF708F}"/>
              </a:ext>
            </a:extLst>
          </p:cNvPr>
          <p:cNvSpPr txBox="1"/>
          <p:nvPr/>
        </p:nvSpPr>
        <p:spPr>
          <a:xfrm>
            <a:off x="1409097" y="8567657"/>
            <a:ext cx="2520522" cy="553998"/>
          </a:xfrm>
          <a:prstGeom prst="rect">
            <a:avLst/>
          </a:prstGeom>
          <a:noFill/>
          <a:ln w="19050">
            <a:noFill/>
          </a:ln>
        </p:spPr>
        <p:txBody>
          <a:bodyPr wrap="square">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GB" sz="1000" i="0" u="none" strike="noStrike" kern="1200" cap="none" spc="0" normalizeH="0" baseline="0" noProof="0" dirty="0">
                <a:ln>
                  <a:noFill/>
                </a:ln>
                <a:solidFill>
                  <a:schemeClr val="tx1"/>
                </a:solidFill>
                <a:effectLst/>
                <a:uLnTx/>
                <a:uFillTx/>
                <a:ea typeface="+mn-ea"/>
                <a:cs typeface="Calibri" panose="020F0502020204030204" pitchFamily="34" charset="0"/>
              </a:rPr>
              <a:t>Working in partnership, all children we care for will have high quality education and support so they are prepared for life.</a:t>
            </a:r>
          </a:p>
        </p:txBody>
      </p:sp>
      <p:sp>
        <p:nvSpPr>
          <p:cNvPr id="9" name="TextBox 8">
            <a:extLst>
              <a:ext uri="{FF2B5EF4-FFF2-40B4-BE49-F238E27FC236}">
                <a16:creationId xmlns:a16="http://schemas.microsoft.com/office/drawing/2014/main" id="{EB9D103C-CAD0-3987-BE44-30BC93618942}"/>
              </a:ext>
            </a:extLst>
          </p:cNvPr>
          <p:cNvSpPr txBox="1"/>
          <p:nvPr/>
        </p:nvSpPr>
        <p:spPr>
          <a:xfrm>
            <a:off x="1409097" y="9217215"/>
            <a:ext cx="2774680" cy="553998"/>
          </a:xfrm>
          <a:prstGeom prst="rect">
            <a:avLst/>
          </a:prstGeom>
          <a:noFill/>
          <a:ln w="19050">
            <a:noFill/>
          </a:ln>
        </p:spPr>
        <p:txBody>
          <a:bodyPr wrap="square">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altLang="en-US" sz="1000" i="0" u="none" strike="noStrike" kern="1200" cap="none" spc="0" normalizeH="0" baseline="0" noProof="0" dirty="0">
                <a:ln>
                  <a:noFill/>
                </a:ln>
                <a:effectLst/>
                <a:uLnTx/>
                <a:uFillTx/>
                <a:ea typeface="+mn-ea"/>
                <a:cs typeface="Calibri" panose="020F0502020204030204" pitchFamily="34" charset="0"/>
              </a:rPr>
              <a:t>The Virtual School promotes a culture of high aspirations, progress and achievements for all our vulnerable children and young people. </a:t>
            </a:r>
          </a:p>
        </p:txBody>
      </p:sp>
      <p:sp>
        <p:nvSpPr>
          <p:cNvPr id="10" name="Rectangle 9">
            <a:extLst>
              <a:ext uri="{FF2B5EF4-FFF2-40B4-BE49-F238E27FC236}">
                <a16:creationId xmlns:a16="http://schemas.microsoft.com/office/drawing/2014/main" id="{D84EB543-DC84-43AD-F0F6-2A37256EAB9F}"/>
              </a:ext>
            </a:extLst>
          </p:cNvPr>
          <p:cNvSpPr/>
          <p:nvPr/>
        </p:nvSpPr>
        <p:spPr>
          <a:xfrm>
            <a:off x="174158" y="8548035"/>
            <a:ext cx="1155374" cy="553991"/>
          </a:xfrm>
          <a:prstGeom prst="rect">
            <a:avLst/>
          </a:prstGeom>
          <a:solidFill>
            <a:srgbClr val="8BC7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t>Vision</a:t>
            </a:r>
          </a:p>
        </p:txBody>
      </p:sp>
      <p:sp>
        <p:nvSpPr>
          <p:cNvPr id="11" name="Rectangle 10">
            <a:extLst>
              <a:ext uri="{FF2B5EF4-FFF2-40B4-BE49-F238E27FC236}">
                <a16:creationId xmlns:a16="http://schemas.microsoft.com/office/drawing/2014/main" id="{308516F5-0A3E-0F35-327D-1D10B5F4D2A6}"/>
              </a:ext>
            </a:extLst>
          </p:cNvPr>
          <p:cNvSpPr/>
          <p:nvPr/>
        </p:nvSpPr>
        <p:spPr>
          <a:xfrm>
            <a:off x="174158" y="9245971"/>
            <a:ext cx="1155374" cy="553992"/>
          </a:xfrm>
          <a:prstGeom prst="rect">
            <a:avLst/>
          </a:prstGeom>
          <a:solidFill>
            <a:srgbClr val="8BC7C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2000" b="1" dirty="0"/>
              <a:t>Purpose</a:t>
            </a:r>
          </a:p>
        </p:txBody>
      </p:sp>
      <p:sp>
        <p:nvSpPr>
          <p:cNvPr id="16" name="TextBox 15">
            <a:extLst>
              <a:ext uri="{FF2B5EF4-FFF2-40B4-BE49-F238E27FC236}">
                <a16:creationId xmlns:a16="http://schemas.microsoft.com/office/drawing/2014/main" id="{16E43B9C-1012-5941-4502-048C4D7A9A16}"/>
              </a:ext>
            </a:extLst>
          </p:cNvPr>
          <p:cNvSpPr txBox="1"/>
          <p:nvPr/>
        </p:nvSpPr>
        <p:spPr>
          <a:xfrm>
            <a:off x="123486" y="928172"/>
            <a:ext cx="7050472" cy="461665"/>
          </a:xfrm>
          <a:prstGeom prst="rect">
            <a:avLst/>
          </a:prstGeom>
          <a:noFill/>
        </p:spPr>
        <p:txBody>
          <a:bodyPr wrap="square">
            <a:spAutoFit/>
          </a:bodyPr>
          <a:lstStyle/>
          <a:p>
            <a:r>
              <a:rPr lang="en-GB" sz="2400" b="1" dirty="0">
                <a:solidFill>
                  <a:srgbClr val="FF8000"/>
                </a:solidFill>
              </a:rPr>
              <a:t>Hampshire Virtual School </a:t>
            </a:r>
          </a:p>
        </p:txBody>
      </p:sp>
      <p:sp>
        <p:nvSpPr>
          <p:cNvPr id="17" name="TextBox 16">
            <a:extLst>
              <a:ext uri="{FF2B5EF4-FFF2-40B4-BE49-F238E27FC236}">
                <a16:creationId xmlns:a16="http://schemas.microsoft.com/office/drawing/2014/main" id="{F0DA1948-5A15-75E1-312E-47AAEFE71223}"/>
              </a:ext>
            </a:extLst>
          </p:cNvPr>
          <p:cNvSpPr txBox="1"/>
          <p:nvPr/>
        </p:nvSpPr>
        <p:spPr>
          <a:xfrm>
            <a:off x="123486" y="1422952"/>
            <a:ext cx="5136342" cy="276999"/>
          </a:xfrm>
          <a:prstGeom prst="rect">
            <a:avLst/>
          </a:prstGeom>
          <a:noFill/>
        </p:spPr>
        <p:txBody>
          <a:bodyPr wrap="none" rtlCol="0">
            <a:spAutoFit/>
          </a:bodyPr>
          <a:lstStyle/>
          <a:p>
            <a:r>
              <a:rPr lang="en-GB" sz="1200" b="1" dirty="0"/>
              <a:t>FAO school designated teacher, school business manager and headteachers</a:t>
            </a:r>
          </a:p>
        </p:txBody>
      </p:sp>
      <p:sp>
        <p:nvSpPr>
          <p:cNvPr id="18" name="Rectangle 1">
            <a:extLst>
              <a:ext uri="{FF2B5EF4-FFF2-40B4-BE49-F238E27FC236}">
                <a16:creationId xmlns:a16="http://schemas.microsoft.com/office/drawing/2014/main" id="{99AF4FFE-1049-FC8D-0E6C-6AD64C36E88C}"/>
              </a:ext>
            </a:extLst>
          </p:cNvPr>
          <p:cNvSpPr>
            <a:spLocks noChangeArrowheads="1"/>
          </p:cNvSpPr>
          <p:nvPr/>
        </p:nvSpPr>
        <p:spPr bwMode="auto">
          <a:xfrm>
            <a:off x="123486" y="2074681"/>
            <a:ext cx="6560356" cy="6342645"/>
          </a:xfrm>
          <a:prstGeom prst="rect">
            <a:avLst/>
          </a:prstGeom>
          <a:noFill/>
          <a:ln>
            <a:noFill/>
          </a:ln>
          <a:effectLst/>
        </p:spPr>
        <p:txBody>
          <a:bodyPr vert="horz" wrap="square" lIns="71415" tIns="184092" rIns="91440" bIns="184092"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r>
              <a:rPr lang="en-GB" sz="1100" dirty="0">
                <a:latin typeface="+mj-lt"/>
              </a:rPr>
              <a:t>This is a reminder to ensure that all new pupils who arrive at your school in September and are eligible for PLAC pupil premium (PP) are recorded on your school records and census returns. </a:t>
            </a:r>
          </a:p>
          <a:p>
            <a:pPr defTabSz="914400"/>
            <a:endParaRPr lang="en-GB" sz="1000" dirty="0">
              <a:latin typeface="+mj-lt"/>
            </a:endParaRPr>
          </a:p>
          <a:p>
            <a:pPr defTabSz="914400"/>
            <a:r>
              <a:rPr lang="en-GB" sz="1100" dirty="0">
                <a:latin typeface="+mj-lt"/>
              </a:rPr>
              <a:t>A school’s October census will determine school funding for the next financial year. According to the year 7 data, the number of PLAC children dropped significantly, meaning they are not recorded in census returns. </a:t>
            </a:r>
          </a:p>
          <a:p>
            <a:pPr defTabSz="914400"/>
            <a:endParaRPr lang="en-GB" sz="1000" dirty="0">
              <a:latin typeface="+mj-lt"/>
            </a:endParaRPr>
          </a:p>
          <a:p>
            <a:pPr defTabSz="914400"/>
            <a:r>
              <a:rPr lang="en-GB" sz="1100" dirty="0">
                <a:latin typeface="+mj-lt"/>
              </a:rPr>
              <a:t>For a child to qualify for PLAC status, they must have been a child in care for at least one day before moving to a new order of permanence, adoption, special guardianship order (SGO) or child arrangement order (CAO). </a:t>
            </a:r>
          </a:p>
          <a:p>
            <a:pPr defTabSz="914400"/>
            <a:endParaRPr lang="en-GB" sz="1000" dirty="0">
              <a:latin typeface="+mj-lt"/>
            </a:endParaRPr>
          </a:p>
          <a:p>
            <a:pPr defTabSz="914400"/>
            <a:r>
              <a:rPr lang="en-GB" sz="1100" dirty="0">
                <a:latin typeface="+mj-lt"/>
              </a:rPr>
              <a:t>Each child recorded as PLAC will currently generate £2,570 in pupil premium (2024/25). Please include all PP eligibilities in the school enrolment forms, especially for PLAC children. </a:t>
            </a:r>
          </a:p>
          <a:p>
            <a:pPr defTabSz="914400"/>
            <a:endParaRPr lang="en-GB" sz="1000" dirty="0">
              <a:latin typeface="+mj-lt"/>
            </a:endParaRPr>
          </a:p>
          <a:p>
            <a:pPr defTabSz="914400"/>
            <a:r>
              <a:rPr lang="en-GB" sz="1100" dirty="0">
                <a:latin typeface="+mj-lt"/>
              </a:rPr>
              <a:t>Please note that if you have looked after children under the care of Hampshire County Council (HCC), the Virtual School will pay their PP to your school. Based on census returns, all other PP funding is paid directly by the Department for Education (DfE) and HCC.</a:t>
            </a:r>
          </a:p>
          <a:p>
            <a:pPr defTabSz="914400"/>
            <a:endParaRPr lang="en-GB" sz="1000" dirty="0">
              <a:latin typeface="+mj-lt"/>
            </a:endParaRPr>
          </a:p>
          <a:p>
            <a:pPr defTabSz="914400"/>
            <a:r>
              <a:rPr lang="en-GB" sz="1100" dirty="0">
                <a:latin typeface="+mj-lt"/>
              </a:rPr>
              <a:t>Pupil premium funding is provided to improve the education outcomes for disadvantaged pupils. </a:t>
            </a:r>
            <a:r>
              <a:rPr lang="en-GB" sz="1100" b="0" i="0" dirty="0">
                <a:solidFill>
                  <a:srgbClr val="495057"/>
                </a:solidFill>
                <a:effectLst/>
                <a:highlight>
                  <a:srgbClr val="FFFFFF"/>
                </a:highlight>
                <a:latin typeface="+mj-lt"/>
              </a:rPr>
              <a:t>Schools should ensure that the PP grant is focused on effective approaches to raising the educational attainment of eligible pupils. Schools must use their PP grant in line with the menu of approaches set by the DfE. The menu of approaches is in the </a:t>
            </a:r>
            <a:r>
              <a:rPr lang="en-GB" sz="1100" b="0" i="0" u="none" strike="noStrike" dirty="0">
                <a:solidFill>
                  <a:srgbClr val="F7AF13"/>
                </a:solidFill>
                <a:effectLst/>
                <a:highlight>
                  <a:srgbClr val="FFFFFF"/>
                </a:highlight>
                <a:latin typeface="+mj-lt"/>
                <a:hlinkClick r:id="rId6"/>
              </a:rPr>
              <a:t>using pupil premium</a:t>
            </a:r>
            <a:r>
              <a:rPr lang="en-GB" sz="1100" b="0" i="0" dirty="0">
                <a:solidFill>
                  <a:srgbClr val="495057"/>
                </a:solidFill>
                <a:effectLst/>
                <a:highlight>
                  <a:srgbClr val="FFFFFF"/>
                </a:highlight>
                <a:latin typeface="+mj-lt"/>
              </a:rPr>
              <a:t> guidance.</a:t>
            </a:r>
          </a:p>
          <a:p>
            <a:pPr defTabSz="914400"/>
            <a:endParaRPr kumimoji="0" lang="en-US" altLang="en-US" sz="1000" b="0" i="0" u="none" strike="noStrike" cap="none" normalizeH="0" baseline="0" dirty="0">
              <a:ln>
                <a:noFill/>
              </a:ln>
              <a:solidFill>
                <a:schemeClr val="tx1"/>
              </a:solidFill>
              <a:effectLst/>
              <a:latin typeface="+mj-lt"/>
            </a:endParaRPr>
          </a:p>
          <a:p>
            <a:r>
              <a:rPr lang="en-GB" sz="1100" dirty="0">
                <a:solidFill>
                  <a:srgbClr val="000000"/>
                </a:solidFill>
                <a:latin typeface="+mj-lt"/>
              </a:rPr>
              <a:t>The designated teacher has a key role in ensuring that the specific needs of PLAC children are reflected in how you use your pupil premium. Your designated teacher should:</a:t>
            </a:r>
          </a:p>
          <a:p>
            <a:pPr marL="171450" indent="-171450">
              <a:buFont typeface="Arial" panose="020B0604020202020204" pitchFamily="34" charset="0"/>
              <a:buChar char="•"/>
            </a:pPr>
            <a:r>
              <a:rPr lang="en-GB" sz="1100" dirty="0">
                <a:solidFill>
                  <a:srgbClr val="000000"/>
                </a:solidFill>
                <a:latin typeface="+mj-lt"/>
              </a:rPr>
              <a:t>ensure adoptive parents and guardians are aware that they can declare their child eligible for pupil premium and work with them in deciding how the funding should be used</a:t>
            </a:r>
          </a:p>
          <a:p>
            <a:pPr marL="171450" indent="-171450">
              <a:buFont typeface="Arial" panose="020B0604020202020204" pitchFamily="34" charset="0"/>
              <a:buChar char="•"/>
            </a:pPr>
            <a:r>
              <a:rPr lang="en-GB" sz="1100" dirty="0">
                <a:solidFill>
                  <a:srgbClr val="000000"/>
                </a:solidFill>
                <a:latin typeface="+mj-lt"/>
              </a:rPr>
              <a:t>Where appropriate, consult with the virtual school head (VSH) about how to use the funding effectively</a:t>
            </a:r>
          </a:p>
          <a:p>
            <a:pPr marL="171450" indent="-171450">
              <a:buFont typeface="Arial" panose="020B0604020202020204" pitchFamily="34" charset="0"/>
              <a:buChar char="•"/>
            </a:pPr>
            <a:r>
              <a:rPr lang="en-GB" sz="1100" dirty="0">
                <a:solidFill>
                  <a:srgbClr val="000000"/>
                </a:solidFill>
                <a:latin typeface="+mj-lt"/>
              </a:rPr>
              <a:t>be the main contact for queries about how pupil premium is being used to support PLAC</a:t>
            </a:r>
            <a:endParaRPr lang="en-GB" sz="1100" dirty="0">
              <a:solidFill>
                <a:prstClr val="black"/>
              </a:solidFill>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dirty="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100" dirty="0">
                <a:latin typeface="+mj-lt"/>
              </a:rPr>
              <a:t>Please remember to use Hampshire education plans for adopted children (EPACs) as best practice to support PLAC children in your school. All of these and other resources are available via the </a:t>
            </a:r>
            <a:r>
              <a:rPr lang="en-US" altLang="en-US" sz="1100" dirty="0">
                <a:latin typeface="+mj-lt"/>
                <a:hlinkClick r:id="rId7"/>
              </a:rPr>
              <a:t>Virtual School website</a:t>
            </a:r>
            <a:r>
              <a:rPr lang="en-US" altLang="en-US" sz="1100" dirty="0">
                <a:latin typeface="+mj-lt"/>
              </a:rPr>
              <a:t>. </a:t>
            </a:r>
            <a:r>
              <a:rPr lang="en-US" altLang="en-US" sz="1100">
                <a:latin typeface="+mj-lt"/>
              </a:rPr>
              <a:t>Should </a:t>
            </a:r>
            <a:r>
              <a:rPr lang="en-US" altLang="en-US" sz="1100" dirty="0">
                <a:latin typeface="+mj-lt"/>
              </a:rPr>
              <a:t>any school need support </a:t>
            </a:r>
            <a:r>
              <a:rPr lang="en-US" altLang="en-US" sz="1100">
                <a:latin typeface="+mj-lt"/>
              </a:rPr>
              <a:t>around LAC </a:t>
            </a:r>
            <a:r>
              <a:rPr lang="en-US" altLang="en-US" sz="1100" dirty="0">
                <a:latin typeface="+mj-lt"/>
              </a:rPr>
              <a:t>and PLAC children, please contact the virtual school at </a:t>
            </a:r>
            <a:r>
              <a:rPr lang="en-US" altLang="en-US" sz="1100" dirty="0">
                <a:latin typeface="+mj-lt"/>
                <a:hlinkClick r:id="rId8"/>
              </a:rPr>
              <a:t>virtualschool@hants.gov.uk</a:t>
            </a:r>
            <a:r>
              <a:rPr lang="en-US" altLang="en-US" sz="1100" dirty="0">
                <a:latin typeface="+mj-lt"/>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dirty="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lang="en-GB" sz="1100" dirty="0">
                <a:latin typeface="+mj-lt"/>
                <a:hlinkClick r:id="rId9"/>
              </a:rPr>
              <a:t>Pupil premium: overview - GOV.UK (www.gov.uk)</a:t>
            </a:r>
            <a:endParaRPr lang="en-GB" sz="1100" dirty="0">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lang="en-GB" sz="1100" dirty="0">
                <a:latin typeface="+mj-lt"/>
                <a:hlinkClick r:id="rId10"/>
              </a:rPr>
              <a:t>Pupil premium: allocations and conditions of grant 2023-24 - GOV.UK (www.gov.uk)</a:t>
            </a:r>
            <a:endParaRPr lang="en-GB" sz="1100" dirty="0">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lang="en-GB" sz="1100" dirty="0">
                <a:latin typeface="+mj-lt"/>
                <a:hlinkClick r:id="rId11"/>
              </a:rPr>
              <a:t>Using pupil premium | EEF (educationendowmentfoundation.org.uk)</a:t>
            </a:r>
            <a:endParaRPr kumimoji="0" lang="en-US" altLang="en-US" sz="1100" b="0" i="0" u="none" strike="noStrike" cap="none" normalizeH="0" baseline="0" dirty="0">
              <a:ln>
                <a:noFill/>
              </a:ln>
              <a:solidFill>
                <a:schemeClr val="tx1"/>
              </a:solidFill>
              <a:effectLst/>
              <a:latin typeface="+mj-lt"/>
            </a:endParaRPr>
          </a:p>
        </p:txBody>
      </p:sp>
      <p:cxnSp>
        <p:nvCxnSpPr>
          <p:cNvPr id="20" name="Straight Connector 19">
            <a:extLst>
              <a:ext uri="{FF2B5EF4-FFF2-40B4-BE49-F238E27FC236}">
                <a16:creationId xmlns:a16="http://schemas.microsoft.com/office/drawing/2014/main" id="{306D95C6-7C94-9A9F-0886-97EEE62D670D}"/>
              </a:ext>
            </a:extLst>
          </p:cNvPr>
          <p:cNvCxnSpPr>
            <a:cxnSpLocks/>
          </p:cNvCxnSpPr>
          <p:nvPr/>
        </p:nvCxnSpPr>
        <p:spPr>
          <a:xfrm>
            <a:off x="174158" y="8417490"/>
            <a:ext cx="6509684" cy="0"/>
          </a:xfrm>
          <a:prstGeom prst="line">
            <a:avLst/>
          </a:prstGeom>
          <a:ln>
            <a:solidFill>
              <a:srgbClr val="8BC7C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875470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mso-contentType ?>
<SharedContentType xmlns="Microsoft.SharePoint.Taxonomy.ContentTypeSync" SourceId="3c5dbf34-c73a-430c-9290-9174ad787734" ContentTypeId="0x0101004E1B537BC2B2AD43A5AF5311D732D3AA" PreviousValue="false"/>
</file>

<file path=customXml/item3.xml><?xml version="1.0" encoding="utf-8"?>
<ct:contentTypeSchema xmlns:ct="http://schemas.microsoft.com/office/2006/metadata/contentType" xmlns:ma="http://schemas.microsoft.com/office/2006/metadata/properties/metaAttributes" ct:_="" ma:_="" ma:contentTypeName="Virtual School for Children in Care" ma:contentTypeID="0x0101004E1B537BC2B2AD43A5AF5311D732D3AAE100647F40790072254282ECBF5F6C3CA1DB" ma:contentTypeVersion="1767" ma:contentTypeDescription="" ma:contentTypeScope="" ma:versionID="7dde0626c57fe0cf41f03d18f922ccc8">
  <xsd:schema xmlns:xsd="http://www.w3.org/2001/XMLSchema" xmlns:xs="http://www.w3.org/2001/XMLSchema" xmlns:p="http://schemas.microsoft.com/office/2006/metadata/properties" xmlns:ns2="c5dbf80e-f509-45f6-9fe5-406e3eefabbb" xmlns:ns3="dac9d169-87c7-439a-9d3c-116151fb24e3" targetNamespace="http://schemas.microsoft.com/office/2006/metadata/properties" ma:root="true" ma:fieldsID="b0fd73a33eae31a3c2f083e001e73500" ns2:_="" ns3:_="">
    <xsd:import namespace="c5dbf80e-f509-45f6-9fe5-406e3eefabbb"/>
    <xsd:import namespace="dac9d169-87c7-439a-9d3c-116151fb24e3"/>
    <xsd:element name="properties">
      <xsd:complexType>
        <xsd:sequence>
          <xsd:element name="documentManagement">
            <xsd:complexType>
              <xsd:all>
                <xsd:element ref="ns2:hc632fe273cb498aa970207d30c3b1d8" minOccurs="0"/>
                <xsd:element ref="ns2:TaxCatchAll" minOccurs="0"/>
                <xsd:element ref="ns2:TaxCatchAllLabel" minOccurs="0"/>
                <xsd:element ref="ns2:Item_x0020_ID" minOccurs="0"/>
                <xsd:element ref="ns2:Active_x0020_Document" minOccurs="0"/>
                <xsd:element ref="ns2:ad12e5300b7543dba4718901bd0b4d26" minOccurs="0"/>
                <xsd:element ref="ns2:eeadced8a35a499eaa6ae428604d987c"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dbf80e-f509-45f6-9fe5-406e3eefabbb" elementFormDefault="qualified">
    <xsd:import namespace="http://schemas.microsoft.com/office/2006/documentManagement/types"/>
    <xsd:import namespace="http://schemas.microsoft.com/office/infopath/2007/PartnerControls"/>
    <xsd:element name="hc632fe273cb498aa970207d30c3b1d8" ma:index="8" nillable="true" ma:taxonomy="true" ma:internalName="hc632fe273cb498aa970207d30c3b1d8" ma:taxonomyFieldName="Document_x0020_Type" ma:displayName="Document Type" ma:default="" ma:fieldId="{1c632fe2-73cb-498a-a970-207d30c3b1d8}" ma:sspId="3c5dbf34-c73a-430c-9290-9174ad787734" ma:termSetId="b599ea14-30b5-458d-8ef2-998774c2af30" ma:anchorId="00000000-0000-0000-0000-000000000000" ma:open="false" ma:isKeyword="false">
      <xsd:complexType>
        <xsd:sequence>
          <xsd:element ref="pc:Terms" minOccurs="0" maxOccurs="1"/>
        </xsd:sequence>
      </xsd:complexType>
    </xsd:element>
    <xsd:element name="TaxCatchAll" ma:index="9" nillable="true" ma:displayName="Taxonomy Catch All Column" ma:hidden="true" ma:list="{4d4a312c-8bfd-4205-9607-3e85c687ffc4}" ma:internalName="TaxCatchAll" ma:showField="CatchAllData" ma:web="dac9d169-87c7-439a-9d3c-116151fb24e3">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4d4a312c-8bfd-4205-9607-3e85c687ffc4}" ma:internalName="TaxCatchAllLabel" ma:readOnly="true" ma:showField="CatchAllDataLabel" ma:web="dac9d169-87c7-439a-9d3c-116151fb24e3">
      <xsd:complexType>
        <xsd:complexContent>
          <xsd:extension base="dms:MultiChoiceLookup">
            <xsd:sequence>
              <xsd:element name="Value" type="dms:Lookup" maxOccurs="unbounded" minOccurs="0" nillable="true"/>
            </xsd:sequence>
          </xsd:extension>
        </xsd:complexContent>
      </xsd:complexType>
    </xsd:element>
    <xsd:element name="Item_x0020_ID" ma:index="12" nillable="true" ma:displayName="Item ID" ma:internalName="Item_x0020_ID">
      <xsd:simpleType>
        <xsd:restriction base="dms:Text">
          <xsd:maxLength value="255"/>
        </xsd:restriction>
      </xsd:simpleType>
    </xsd:element>
    <xsd:element name="Active_x0020_Document" ma:index="13" nillable="true" ma:displayName="Active Document" ma:default="1" ma:internalName="Active_x0020_Document">
      <xsd:simpleType>
        <xsd:restriction base="dms:Boolean"/>
      </xsd:simpleType>
    </xsd:element>
    <xsd:element name="ad12e5300b7543dba4718901bd0b4d26" ma:index="14" ma:taxonomy="true" ma:internalName="ad12e5300b7543dba4718901bd0b4d26" ma:taxonomyFieldName="Virtual_x0020_School_x0020_for_x0020_Children_x0020_in_x0020_Care" ma:displayName="Virtual School for Children in Care" ma:readOnly="false" ma:default="" ma:fieldId="{ad12e530-0b75-43db-a471-8901bd0b4d26}" ma:sspId="3c5dbf34-c73a-430c-9290-9174ad787734" ma:termSetId="f64eb736-13c1-4f19-814c-82c549873d00" ma:anchorId="00000000-0000-0000-0000-000000000000" ma:open="false" ma:isKeyword="false">
      <xsd:complexType>
        <xsd:sequence>
          <xsd:element ref="pc:Terms" minOccurs="0" maxOccurs="1"/>
        </xsd:sequence>
      </xsd:complexType>
    </xsd:element>
    <xsd:element name="eeadced8a35a499eaa6ae428604d987c" ma:index="16" nillable="true" ma:taxonomy="true" ma:internalName="eeadced8a35a499eaa6ae428604d987c" ma:taxonomyFieldName="Financial_x0020_Year" ma:displayName="Financial Year" ma:default="" ma:fieldId="{eeadced8-a35a-499e-aa6a-e428604d987c}" ma:sspId="3c5dbf34-c73a-430c-9290-9174ad787734" ma:termSetId="7d71bb9a-de29-4fe1-ae9a-43907322fcf5"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ac9d169-87c7-439a-9d3c-116151fb24e3" elementFormDefault="qualified">
    <xsd:import namespace="http://schemas.microsoft.com/office/2006/documentManagement/types"/>
    <xsd:import namespace="http://schemas.microsoft.com/office/infopath/2007/PartnerControls"/>
    <xsd:element name="_dlc_DocId" ma:index="18" nillable="true" ma:displayName="Document ID Value" ma:description="The value of the document ID assigned to this item." ma:internalName="_dlc_DocId" ma:readOnly="true">
      <xsd:simpleType>
        <xsd:restriction base="dms:Text"/>
      </xsd:simpleType>
    </xsd:element>
    <xsd:element name="_dlc_DocIdUrl" ma:index="1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Item_x0020_ID xmlns="c5dbf80e-f509-45f6-9fe5-406e3eefabbb" xsi:nil="true"/>
    <Active_x0020_Document xmlns="c5dbf80e-f509-45f6-9fe5-406e3eefabbb">true</Active_x0020_Document>
    <TaxCatchAll xmlns="c5dbf80e-f509-45f6-9fe5-406e3eefabbb">
      <Value>14</Value>
      <Value>723</Value>
      <Value>637</Value>
    </TaxCatchAll>
    <ad12e5300b7543dba4718901bd0b4d26 xmlns="c5dbf80e-f509-45f6-9fe5-406e3eefabbb">
      <Terms xmlns="http://schemas.microsoft.com/office/infopath/2007/PartnerControls">
        <TermInfo xmlns="http://schemas.microsoft.com/office/infopath/2007/PartnerControls">
          <TermName xmlns="http://schemas.microsoft.com/office/infopath/2007/PartnerControls">Publicity and Publications</TermName>
          <TermId xmlns="http://schemas.microsoft.com/office/infopath/2007/PartnerControls">eae35a0f-ba12-4645-a88e-92c6a0a6c508</TermId>
        </TermInfo>
      </Terms>
    </ad12e5300b7543dba4718901bd0b4d26>
    <hc632fe273cb498aa970207d30c3b1d8 xmlns="c5dbf80e-f509-45f6-9fe5-406e3eefabbb">
      <Terms xmlns="http://schemas.microsoft.com/office/infopath/2007/PartnerControls">
        <TermInfo xmlns="http://schemas.microsoft.com/office/infopath/2007/PartnerControls">
          <TermName xmlns="http://schemas.microsoft.com/office/infopath/2007/PartnerControls">Publication</TermName>
          <TermId xmlns="http://schemas.microsoft.com/office/infopath/2007/PartnerControls">03329f06-488e-4f83-8728-61e80ac28c5f</TermId>
        </TermInfo>
      </Terms>
    </hc632fe273cb498aa970207d30c3b1d8>
    <eeadced8a35a499eaa6ae428604d987c xmlns="c5dbf80e-f509-45f6-9fe5-406e3eefabbb">
      <Terms xmlns="http://schemas.microsoft.com/office/infopath/2007/PartnerControls">
        <TermInfo xmlns="http://schemas.microsoft.com/office/infopath/2007/PartnerControls">
          <TermName xmlns="http://schemas.microsoft.com/office/infopath/2007/PartnerControls">2023/2024</TermName>
          <TermId xmlns="http://schemas.microsoft.com/office/infopath/2007/PartnerControls">a613031d-bce0-4eaa-937c-4872bcc479df</TermId>
        </TermInfo>
      </Terms>
    </eeadced8a35a499eaa6ae428604d987c>
    <_dlc_DocId xmlns="dac9d169-87c7-439a-9d3c-116151fb24e3">EIHNDOCID-498695300-9659</_dlc_DocId>
    <_dlc_DocIdUrl xmlns="dac9d169-87c7-439a-9d3c-116151fb24e3">
      <Url>https://hants.sharepoint.com/sites/EIHN/VS/_layouts/15/DocIdRedir.aspx?ID=EIHNDOCID-498695300-9659</Url>
      <Description>EIHNDOCID-498695300-9659</Description>
    </_dlc_DocIdUrl>
  </documentManagement>
</p:properties>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E5E0B2F-6C79-449A-86F9-23CE8B9AA605}">
  <ds:schemaRefs>
    <ds:schemaRef ds:uri="http://schemas.microsoft.com/sharepoint/events"/>
  </ds:schemaRefs>
</ds:datastoreItem>
</file>

<file path=customXml/itemProps2.xml><?xml version="1.0" encoding="utf-8"?>
<ds:datastoreItem xmlns:ds="http://schemas.openxmlformats.org/officeDocument/2006/customXml" ds:itemID="{788838E0-E2D9-40B5-92F8-79AA01947E3B}">
  <ds:schemaRefs>
    <ds:schemaRef ds:uri="Microsoft.SharePoint.Taxonomy.ContentTypeSync"/>
  </ds:schemaRefs>
</ds:datastoreItem>
</file>

<file path=customXml/itemProps3.xml><?xml version="1.0" encoding="utf-8"?>
<ds:datastoreItem xmlns:ds="http://schemas.openxmlformats.org/officeDocument/2006/customXml" ds:itemID="{6752D0F1-869E-4A80-83F1-108D3E175FB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5dbf80e-f509-45f6-9fe5-406e3eefabbb"/>
    <ds:schemaRef ds:uri="dac9d169-87c7-439a-9d3c-116151fb24e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7378178D-66CD-475D-BB98-D754DAB40DA3}">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c5dbf80e-f509-45f6-9fe5-406e3eefabbb"/>
    <ds:schemaRef ds:uri="http://schemas.microsoft.com/office/2006/documentManagement/types"/>
    <ds:schemaRef ds:uri="dac9d169-87c7-439a-9d3c-116151fb24e3"/>
    <ds:schemaRef ds:uri="http://www.w3.org/XML/1998/namespace"/>
  </ds:schemaRefs>
</ds:datastoreItem>
</file>

<file path=customXml/itemProps5.xml><?xml version="1.0" encoding="utf-8"?>
<ds:datastoreItem xmlns:ds="http://schemas.openxmlformats.org/officeDocument/2006/customXml" ds:itemID="{4B0B9CCC-C3F3-4A0D-B179-B6C223DAAED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1503</TotalTime>
  <Words>547</Words>
  <Application>Microsoft Office PowerPoint</Application>
  <PresentationFormat>A4 Paper (210x297 mm)</PresentationFormat>
  <Paragraphs>29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Hampshire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Bell, Matthew (Childrens Services)</dc:creator>
  <cp:lastModifiedBy>Todd, Jennifer</cp:lastModifiedBy>
  <cp:revision>2</cp:revision>
  <dcterms:created xsi:type="dcterms:W3CDTF">2023-06-21T13:45:24Z</dcterms:created>
  <dcterms:modified xsi:type="dcterms:W3CDTF">2024-06-14T14:01:31Z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0x0101004E1B537BC2B2AD43A5AF5311D732D3AAE100647F40790072254282ECBF5F6C3CA1DB</vt:lpwstr>
  </property>
  <property fmtid="{D5CDD505-2E9C-101B-9397-08002B2CF9AE}" pid="3" name="_dlc_DocIdItemGuid">
    <vt:lpwstr>2bad0864-2acc-4eef-805d-0648ab8113cc</vt:lpwstr>
  </property>
  <property fmtid="{D5CDD505-2E9C-101B-9397-08002B2CF9AE}" pid="4" name="MediaServiceImageTags">
    <vt:lpwstr/>
  </property>
  <property fmtid="{D5CDD505-2E9C-101B-9397-08002B2CF9AE}" pid="5" name="Virtual School for Children in Care">
    <vt:lpwstr>637;#Publicity and Publications|eae35a0f-ba12-4645-a88e-92c6a0a6c508</vt:lpwstr>
  </property>
  <property fmtid="{D5CDD505-2E9C-101B-9397-08002B2CF9AE}" pid="6" name="lcf76f155ced4ddcb4097134ff3c332f">
    <vt:lpwstr/>
  </property>
  <property fmtid="{D5CDD505-2E9C-101B-9397-08002B2CF9AE}" pid="7" name="Financial Year">
    <vt:lpwstr>723;#2023/2024|a613031d-bce0-4eaa-937c-4872bcc479df</vt:lpwstr>
  </property>
  <property fmtid="{D5CDD505-2E9C-101B-9397-08002B2CF9AE}" pid="8" name="Document Type">
    <vt:lpwstr>14;#Publication|03329f06-488e-4f83-8728-61e80ac28c5f</vt:lpwstr>
  </property>
</Properties>
</file>