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sldIdLst>
    <p:sldId id="256" r:id="rId7"/>
    <p:sldId id="257" r:id="rId8"/>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CB06B3-3C64-42D1-94C5-09A3904843A8}" v="1" dt="2024-07-02T09:28:37.1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1360" y="3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theme" Target="theme/theme1.xml"/><Relationship Id="rId5" Type="http://schemas.openxmlformats.org/officeDocument/2006/relationships/customXml" Target="../customXml/item5.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ABA5D4C-135D-42C3-8557-EACE6C0E8C25}"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668750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ABA5D4C-135D-42C3-8557-EACE6C0E8C25}"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4058886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ABA5D4C-135D-42C3-8557-EACE6C0E8C25}"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240355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ABA5D4C-135D-42C3-8557-EACE6C0E8C25}"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4062523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BA5D4C-135D-42C3-8557-EACE6C0E8C25}" type="datetimeFigureOut">
              <a:rPr lang="en-GB" smtClean="0"/>
              <a:t>02/07/2024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374423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ABA5D4C-135D-42C3-8557-EACE6C0E8C25}"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573849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ABA5D4C-135D-42C3-8557-EACE6C0E8C25}" type="datetimeFigureOut">
              <a:rPr lang="en-GB" smtClean="0"/>
              <a:t>02/07/2024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4151652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ABA5D4C-135D-42C3-8557-EACE6C0E8C25}" type="datetimeFigureOut">
              <a:rPr lang="en-GB" smtClean="0"/>
              <a:t>02/07/2024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114018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BA5D4C-135D-42C3-8557-EACE6C0E8C25}" type="datetimeFigureOut">
              <a:rPr lang="en-GB" smtClean="0"/>
              <a:t>02/07/2024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1614346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BA5D4C-135D-42C3-8557-EACE6C0E8C25}"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109717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BA5D4C-135D-42C3-8557-EACE6C0E8C25}" type="datetimeFigureOut">
              <a:rPr lang="en-GB" smtClean="0"/>
              <a:t>02/07/2024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58C1C3-D2F0-4BF3-847B-C1E0146B894E}" type="slidenum">
              <a:rPr lang="en-GB" smtClean="0"/>
              <a:t>‹#›</a:t>
            </a:fld>
            <a:endParaRPr lang="en-GB"/>
          </a:p>
        </p:txBody>
      </p:sp>
    </p:spTree>
    <p:extLst>
      <p:ext uri="{BB962C8B-B14F-4D97-AF65-F5344CB8AC3E}">
        <p14:creationId xmlns:p14="http://schemas.microsoft.com/office/powerpoint/2010/main" val="3791507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BA5D4C-135D-42C3-8557-EACE6C0E8C25}" type="datetimeFigureOut">
              <a:rPr lang="en-GB" smtClean="0"/>
              <a:t>02/07/2024</a:t>
            </a:fld>
            <a:endParaRPr lang="en-GB"/>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8C1C3-D2F0-4BF3-847B-C1E0146B894E}" type="slidenum">
              <a:rPr lang="en-GB" smtClean="0"/>
              <a:t>‹#›</a:t>
            </a:fld>
            <a:endParaRPr lang="en-GB"/>
          </a:p>
        </p:txBody>
      </p:sp>
    </p:spTree>
    <p:extLst>
      <p:ext uri="{BB962C8B-B14F-4D97-AF65-F5344CB8AC3E}">
        <p14:creationId xmlns:p14="http://schemas.microsoft.com/office/powerpoint/2010/main" val="2855823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virtualschool@hants.gov.uk" TargetMode="External"/><Relationship Id="rId3" Type="http://schemas.openxmlformats.org/officeDocument/2006/relationships/image" Target="../media/image2.png"/><Relationship Id="rId7" Type="http://schemas.openxmlformats.org/officeDocument/2006/relationships/hyperlink" Target="https://educationendowmentfoundation.org.uk/evidence-summaries/early-years-toolkit/"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hants.gov.uk/socialcareandhealth/childrenandfamilies/childcare/heytc" TargetMode="External"/><Relationship Id="rId5" Type="http://schemas.openxmlformats.org/officeDocument/2006/relationships/hyperlink" Target="https://www.hants.gov.uk/socialcareandhealth/childrenandfamilies/childcare/providers/eye-eynff/early-years-pupil-premium" TargetMode="External"/><Relationship Id="rId4" Type="http://schemas.openxmlformats.org/officeDocument/2006/relationships/hyperlink" Target="https://www.hants.gov.uk/educationandlearning/virtual-schoo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ican.org.uk/training-licensing/i-can-programmes/early-talk-boost/" TargetMode="External"/><Relationship Id="rId2" Type="http://schemas.openxmlformats.org/officeDocument/2006/relationships/hyperlink" Target="https://educationendowmentfoundation.org.uk/evidence-summaries/early-years-toolkit/"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5133329" y="4966255"/>
            <a:ext cx="4345033" cy="1299085"/>
          </a:xfrm>
          <a:prstGeom prst="roundRect">
            <a:avLst/>
          </a:prstGeom>
          <a:solidFill>
            <a:schemeClr val="bg1"/>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100" b="1">
              <a:solidFill>
                <a:schemeClr val="tx1"/>
              </a:solidFill>
            </a:endParaRPr>
          </a:p>
        </p:txBody>
      </p:sp>
      <p:sp>
        <p:nvSpPr>
          <p:cNvPr id="2" name="Rounded Rectangle 1"/>
          <p:cNvSpPr/>
          <p:nvPr/>
        </p:nvSpPr>
        <p:spPr>
          <a:xfrm>
            <a:off x="4880992" y="221279"/>
            <a:ext cx="2016224" cy="504056"/>
          </a:xfrm>
          <a:prstGeom prst="roundRect">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200" b="1">
              <a:solidFill>
                <a:schemeClr val="tx1"/>
              </a:solidFill>
            </a:endParaRPr>
          </a:p>
        </p:txBody>
      </p:sp>
      <p:sp>
        <p:nvSpPr>
          <p:cNvPr id="5" name="TextBox 4"/>
          <p:cNvSpPr txBox="1"/>
          <p:nvPr/>
        </p:nvSpPr>
        <p:spPr>
          <a:xfrm>
            <a:off x="5097502" y="955018"/>
            <a:ext cx="4608512" cy="1446550"/>
          </a:xfrm>
          <a:prstGeom prst="rect">
            <a:avLst/>
          </a:prstGeom>
          <a:noFill/>
        </p:spPr>
        <p:txBody>
          <a:bodyPr wrap="square" rtlCol="0">
            <a:spAutoFit/>
          </a:bodyPr>
          <a:lstStyle/>
          <a:p>
            <a:pPr algn="l" rtl="0" fontAlgn="base"/>
            <a:r>
              <a:rPr lang="en-GB" sz="1100" b="0" i="0" u="sng" strike="noStrike" dirty="0">
                <a:solidFill>
                  <a:srgbClr val="000000"/>
                </a:solidFill>
                <a:effectLst/>
                <a:latin typeface="Calibri" panose="020F0502020204030204" pitchFamily="34" charset="0"/>
              </a:rPr>
              <a:t>Early Years Pupil Premium(EYPP)</a:t>
            </a:r>
            <a:r>
              <a:rPr lang="en-US" sz="1100" b="0" i="0" u="none" strike="noStrike" dirty="0">
                <a:effectLst/>
                <a:latin typeface="Calibri" panose="020F0502020204030204" pitchFamily="34" charset="0"/>
              </a:rPr>
              <a:t>​</a:t>
            </a:r>
            <a:endParaRPr lang="en-US" sz="1100" b="0" i="0" u="none" strike="noStrike" dirty="0">
              <a:effectLst/>
              <a:latin typeface="&amp;quot"/>
            </a:endParaRPr>
          </a:p>
          <a:p>
            <a:pPr algn="l" rtl="0" fontAlgn="base"/>
            <a:r>
              <a:rPr lang="en-GB" sz="1100" b="0" i="0" u="none" strike="noStrike" dirty="0">
                <a:solidFill>
                  <a:srgbClr val="000000"/>
                </a:solidFill>
                <a:effectLst/>
                <a:latin typeface="Calibri" panose="020F0502020204030204" pitchFamily="34" charset="0"/>
              </a:rPr>
              <a:t>The purpose of the Early Years Pupil Premium funding ( approx. </a:t>
            </a:r>
            <a:r>
              <a:rPr lang="en-GB" sz="1100" b="0" i="0" u="none" strike="noStrike">
                <a:solidFill>
                  <a:srgbClr val="000000"/>
                </a:solidFill>
                <a:effectLst/>
                <a:latin typeface="Calibri" panose="020F0502020204030204" pitchFamily="34" charset="0"/>
              </a:rPr>
              <a:t>£350 a year) </a:t>
            </a:r>
            <a:r>
              <a:rPr lang="en-GB" sz="1100" b="0" i="0" u="none" strike="noStrike" dirty="0">
                <a:solidFill>
                  <a:srgbClr val="000000"/>
                </a:solidFill>
                <a:effectLst/>
                <a:latin typeface="Calibri" panose="020F0502020204030204" pitchFamily="34" charset="0"/>
              </a:rPr>
              <a:t>is to ensure that  children who are inexperienced make accelerated progress. In effect, EYPP is used  to close the gap between the child’s progress and that of their less disadvantaged peers. This is paid directly to the setting and is monitored through the Personal Education Plan (PEP)</a:t>
            </a:r>
            <a:r>
              <a:rPr lang="en-GB" sz="1100" b="0" i="0" u="none" strike="noStrike" dirty="0">
                <a:effectLst/>
                <a:latin typeface="Calibri" panose="020F0502020204030204" pitchFamily="34" charset="0"/>
              </a:rPr>
              <a:t>​.</a:t>
            </a:r>
          </a:p>
          <a:p>
            <a:pPr algn="l" rtl="0" fontAlgn="base"/>
            <a:endParaRPr lang="en-GB" sz="1100" dirty="0">
              <a:latin typeface="Calibri" panose="020F0502020204030204" pitchFamily="34" charset="0"/>
              <a:ea typeface="Calibri" panose="020F0502020204030204" pitchFamily="34" charset="0"/>
            </a:endParaRPr>
          </a:p>
          <a:p>
            <a:pPr algn="l" rtl="0" fontAlgn="base"/>
            <a:r>
              <a:rPr lang="en-GB" sz="1100" dirty="0">
                <a:latin typeface="Calibri" panose="020F0502020204030204" pitchFamily="34" charset="0"/>
                <a:ea typeface="Calibri" panose="020F0502020204030204" pitchFamily="34" charset="0"/>
              </a:rPr>
              <a:t>Reflection……</a:t>
            </a:r>
            <a:endParaRPr lang="en-GB" sz="1100" dirty="0">
              <a:ea typeface="Calibri" panose="020F0502020204030204" pitchFamily="34" charset="0"/>
            </a:endParaRPr>
          </a:p>
        </p:txBody>
      </p:sp>
      <p:sp>
        <p:nvSpPr>
          <p:cNvPr id="8" name="Rounded Rectangle 7"/>
          <p:cNvSpPr/>
          <p:nvPr/>
        </p:nvSpPr>
        <p:spPr>
          <a:xfrm>
            <a:off x="5146435" y="47809"/>
            <a:ext cx="2398852" cy="865212"/>
          </a:xfrm>
          <a:prstGeom prst="roundRect">
            <a:avLst/>
          </a:prstGeom>
          <a:solidFill>
            <a:srgbClr val="FF99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a:t>EYPP – ideas on how to spend the fund for LAC</a:t>
            </a:r>
          </a:p>
        </p:txBody>
      </p:sp>
      <p:sp>
        <p:nvSpPr>
          <p:cNvPr id="10" name="Rounded Rectangle 9"/>
          <p:cNvSpPr/>
          <p:nvPr/>
        </p:nvSpPr>
        <p:spPr>
          <a:xfrm>
            <a:off x="6131685" y="4906339"/>
            <a:ext cx="3284283" cy="135900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100">
                <a:solidFill>
                  <a:schemeClr val="tx1"/>
                </a:solidFill>
                <a:effectLst/>
                <a:ea typeface="Calibri" panose="020F0502020204030204" pitchFamily="34" charset="0"/>
              </a:rPr>
              <a:t>PEP monitoring reviews by Virtual School look at how EYPP has been spent and will make a judgement as to whether it has made a difference to the child and their outcomes.</a:t>
            </a:r>
          </a:p>
          <a:p>
            <a:pPr marL="171450" indent="-171450">
              <a:buFont typeface="Arial" panose="020B0604020202020204" pitchFamily="34" charset="0"/>
              <a:buChar char="•"/>
            </a:pPr>
            <a:r>
              <a:rPr lang="en-GB" sz="1100">
                <a:solidFill>
                  <a:schemeClr val="tx1"/>
                </a:solidFill>
                <a:effectLst/>
                <a:ea typeface="Calibri" panose="020F0502020204030204" pitchFamily="34" charset="0"/>
              </a:rPr>
              <a:t>Ofsted will judge the success of decisions by looking at the progress of children and in particular EYPP children.</a:t>
            </a:r>
            <a:endParaRPr lang="en-GB" sz="1100">
              <a:solidFill>
                <a:schemeClr val="tx1"/>
              </a:solidFill>
            </a:endParaRPr>
          </a:p>
        </p:txBody>
      </p:sp>
      <p:sp>
        <p:nvSpPr>
          <p:cNvPr id="12" name="Rounded Rectangle 11"/>
          <p:cNvSpPr/>
          <p:nvPr/>
        </p:nvSpPr>
        <p:spPr>
          <a:xfrm>
            <a:off x="124225" y="133392"/>
            <a:ext cx="3214676" cy="612068"/>
          </a:xfrm>
          <a:prstGeom prst="roundRect">
            <a:avLst/>
          </a:prstGeom>
          <a:solidFill>
            <a:srgbClr val="FF99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3600" b="1"/>
              <a:t>FAQs</a:t>
            </a:r>
          </a:p>
        </p:txBody>
      </p:sp>
      <p:sp>
        <p:nvSpPr>
          <p:cNvPr id="13" name="TextBox 12"/>
          <p:cNvSpPr txBox="1"/>
          <p:nvPr/>
        </p:nvSpPr>
        <p:spPr>
          <a:xfrm>
            <a:off x="114102" y="687891"/>
            <a:ext cx="4598871" cy="4493538"/>
          </a:xfrm>
          <a:prstGeom prst="rect">
            <a:avLst/>
          </a:prstGeom>
          <a:noFill/>
        </p:spPr>
        <p:txBody>
          <a:bodyPr wrap="square" rtlCol="0">
            <a:spAutoFit/>
          </a:bodyPr>
          <a:lstStyle/>
          <a:p>
            <a:r>
              <a:rPr lang="en-GB" sz="1100" b="1"/>
              <a:t>How do I work out how much I have spent on adult support?</a:t>
            </a:r>
          </a:p>
          <a:p>
            <a:r>
              <a:rPr lang="en-GB" sz="1100"/>
              <a:t>If you are using EYPP money to have specific one to one time for a LAC which is ‘over and above’ the regular adult time the LAC would receive, Calculate hourly pay by how many hours a week the child will get e.g. £7.60 x 1 hour a week over 13 weeks over term = £98.80. The hour of extra support can be broken down in to 10 or 15mins a day across the week.</a:t>
            </a:r>
          </a:p>
          <a:p>
            <a:pPr algn="l"/>
            <a:r>
              <a:rPr lang="en-GB" sz="1100" b="1"/>
              <a:t>Can I pool the EYPP money?  </a:t>
            </a:r>
            <a:r>
              <a:rPr lang="en-GB" sz="1100"/>
              <a:t>Yes you can! You decide how best to spend the EYPP, if you can justify how and why you have spent the money and can show raised outcomes for the individual child then you can: buy in training for the whole staff; purchase a resource that supports all children but specifically the LAC child etc </a:t>
            </a:r>
            <a:r>
              <a:rPr lang="en-GB" sz="1100" err="1"/>
              <a:t>etc</a:t>
            </a:r>
            <a:r>
              <a:rPr lang="en-GB" sz="1100"/>
              <a:t>.</a:t>
            </a:r>
          </a:p>
          <a:p>
            <a:r>
              <a:rPr lang="en-GB" sz="1100" b="1"/>
              <a:t>Can I join up with other settings to spend EYPP? </a:t>
            </a:r>
            <a:r>
              <a:rPr lang="en-GB" sz="1100"/>
              <a:t>Yes you can! If you don’t have a lot of staff and have a local setting to you, why not ask them if they want to join in on a training session? You could also buy a resource and share the cost and use between settings e.g. a wooden block play set could be purchased to raise language skills – you could purchase this between the two settings and take it in turns to use the equipment.</a:t>
            </a:r>
          </a:p>
          <a:p>
            <a:r>
              <a:rPr lang="en-GB" sz="1100" b="1"/>
              <a:t>Can someone help me to decide how to spend EYPP?</a:t>
            </a:r>
          </a:p>
          <a:p>
            <a:r>
              <a:rPr lang="en-GB" sz="1100"/>
              <a:t>Yes –the Virtual School are on hand to help with your questions about EYPP and how this can be used to support LAC. Virtual School Advisers will ask questions like… What are the latest assessments? Where are the gaps in learning? What are the child's interests? How do you think your setting can go above and beyond for this child?!</a:t>
            </a:r>
            <a:endParaRPr lang="en-GB" sz="500"/>
          </a:p>
          <a:p>
            <a:r>
              <a:rPr lang="en-GB" sz="1100"/>
              <a:t> </a:t>
            </a:r>
          </a:p>
          <a:p>
            <a:endParaRPr lang="en-GB" sz="1100"/>
          </a:p>
          <a:p>
            <a:r>
              <a:rPr lang="en-GB" sz="1100"/>
              <a:t>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8138" y="5064007"/>
            <a:ext cx="1057317" cy="10573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0611" y="115094"/>
            <a:ext cx="1507706" cy="648664"/>
          </a:xfrm>
          <a:prstGeom prst="rect">
            <a:avLst/>
          </a:prstGeom>
        </p:spPr>
      </p:pic>
      <p:sp>
        <p:nvSpPr>
          <p:cNvPr id="19" name="Rounded Rectangle 18"/>
          <p:cNvSpPr/>
          <p:nvPr/>
        </p:nvSpPr>
        <p:spPr>
          <a:xfrm>
            <a:off x="138105" y="4924395"/>
            <a:ext cx="4494073" cy="1933605"/>
          </a:xfrm>
          <a:prstGeom prst="roundRect">
            <a:avLst/>
          </a:prstGeom>
          <a:solidFill>
            <a:schemeClr val="bg1"/>
          </a:solid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100" b="1">
              <a:solidFill>
                <a:schemeClr val="tx1"/>
              </a:solidFill>
            </a:endParaRPr>
          </a:p>
        </p:txBody>
      </p:sp>
      <p:sp>
        <p:nvSpPr>
          <p:cNvPr id="22" name="TextBox 21"/>
          <p:cNvSpPr txBox="1"/>
          <p:nvPr/>
        </p:nvSpPr>
        <p:spPr>
          <a:xfrm>
            <a:off x="210729" y="4906339"/>
            <a:ext cx="4385870" cy="2015936"/>
          </a:xfrm>
          <a:prstGeom prst="rect">
            <a:avLst/>
          </a:prstGeom>
          <a:noFill/>
        </p:spPr>
        <p:txBody>
          <a:bodyPr wrap="square" rtlCol="0">
            <a:spAutoFit/>
          </a:bodyPr>
          <a:lstStyle/>
          <a:p>
            <a:r>
              <a:rPr lang="en-GB" sz="1000" b="1">
                <a:solidFill>
                  <a:schemeClr val="dk1"/>
                </a:solidFill>
              </a:rPr>
              <a:t>Additional  Information and Guidance</a:t>
            </a:r>
          </a:p>
          <a:p>
            <a:r>
              <a:rPr lang="en-GB" sz="1000">
                <a:solidFill>
                  <a:schemeClr val="dk1"/>
                </a:solidFill>
              </a:rPr>
              <a:t>Virtual School Website</a:t>
            </a:r>
          </a:p>
          <a:p>
            <a:r>
              <a:rPr lang="en-GB" sz="1000">
                <a:solidFill>
                  <a:schemeClr val="dk1"/>
                </a:solidFill>
                <a:hlinkClick r:id="rId4"/>
              </a:rPr>
              <a:t>www.hants.gov.uk/educationandlearning/virtual-school</a:t>
            </a:r>
            <a:r>
              <a:rPr lang="en-GB" sz="1000">
                <a:solidFill>
                  <a:schemeClr val="dk1"/>
                </a:solidFill>
              </a:rPr>
              <a:t> </a:t>
            </a:r>
          </a:p>
          <a:p>
            <a:r>
              <a:rPr lang="en-GB" sz="1000">
                <a:solidFill>
                  <a:schemeClr val="dk1"/>
                </a:solidFill>
              </a:rPr>
              <a:t>Early Years Pupil Premium – Information for Providers</a:t>
            </a:r>
          </a:p>
          <a:p>
            <a:r>
              <a:rPr lang="en-GB" sz="1000">
                <a:solidFill>
                  <a:schemeClr val="dk1"/>
                </a:solidFill>
                <a:hlinkClick r:id="rId5"/>
              </a:rPr>
              <a:t>https://www.hants.gov.uk/socialcareandhealth/childrenandfamilies/childcare/providers/eye-eynff/early-years-pupil-premium</a:t>
            </a:r>
            <a:endParaRPr lang="en-GB" sz="1000">
              <a:solidFill>
                <a:schemeClr val="dk1"/>
              </a:solidFill>
            </a:endParaRPr>
          </a:p>
          <a:p>
            <a:r>
              <a:rPr lang="en-GB" sz="500">
                <a:solidFill>
                  <a:schemeClr val="dk1"/>
                </a:solidFill>
              </a:rPr>
              <a:t> </a:t>
            </a:r>
            <a:r>
              <a:rPr lang="en-GB" sz="1000">
                <a:solidFill>
                  <a:schemeClr val="dk1"/>
                </a:solidFill>
              </a:rPr>
              <a:t>Services for Young Children – Hampshire Early Years Training and Consultancy</a:t>
            </a:r>
          </a:p>
          <a:p>
            <a:r>
              <a:rPr lang="en-GB" sz="1000" u="sng">
                <a:solidFill>
                  <a:schemeClr val="dk1"/>
                </a:solidFill>
                <a:hlinkClick r:id="rId6"/>
              </a:rPr>
              <a:t>https://www.hants.gov.uk/socialcareandhealth/childrenandfamilies/childcare/heytc</a:t>
            </a:r>
            <a:endParaRPr lang="en-GB" sz="1000" u="sng">
              <a:solidFill>
                <a:schemeClr val="dk1"/>
              </a:solidFill>
            </a:endParaRPr>
          </a:p>
          <a:p>
            <a:r>
              <a:rPr lang="en-GB" sz="1000">
                <a:solidFill>
                  <a:schemeClr val="dk1"/>
                </a:solidFill>
              </a:rPr>
              <a:t>Education Endowment Foundation – Early Years Toolkit</a:t>
            </a:r>
          </a:p>
          <a:p>
            <a:r>
              <a:rPr lang="en-GB" sz="1000">
                <a:solidFill>
                  <a:schemeClr val="dk1"/>
                </a:solidFill>
                <a:hlinkClick r:id="rId7"/>
              </a:rPr>
              <a:t>https://educationendowmentfoundation.org.uk/evidence-summaries/early-years-toolkit/</a:t>
            </a:r>
            <a:endParaRPr lang="en-GB" sz="1000">
              <a:solidFill>
                <a:schemeClr val="dk1"/>
              </a:solidFill>
            </a:endParaRPr>
          </a:p>
          <a:p>
            <a:r>
              <a:rPr lang="en-GB" sz="500">
                <a:solidFill>
                  <a:schemeClr val="dk1"/>
                </a:solidFill>
              </a:rPr>
              <a:t> </a:t>
            </a:r>
          </a:p>
        </p:txBody>
      </p:sp>
      <p:grpSp>
        <p:nvGrpSpPr>
          <p:cNvPr id="4" name="Group 3"/>
          <p:cNvGrpSpPr/>
          <p:nvPr/>
        </p:nvGrpSpPr>
        <p:grpSpPr>
          <a:xfrm>
            <a:off x="2660788" y="4421949"/>
            <a:ext cx="2356886" cy="629490"/>
            <a:chOff x="2762506" y="4092163"/>
            <a:chExt cx="2214122" cy="472119"/>
          </a:xfrm>
        </p:grpSpPr>
        <p:sp>
          <p:nvSpPr>
            <p:cNvPr id="15" name="TextBox 14"/>
            <p:cNvSpPr txBox="1"/>
            <p:nvPr/>
          </p:nvSpPr>
          <p:spPr>
            <a:xfrm>
              <a:off x="2762506" y="4241115"/>
              <a:ext cx="2214122" cy="323167"/>
            </a:xfrm>
            <a:prstGeom prst="rect">
              <a:avLst/>
            </a:prstGeom>
            <a:noFill/>
          </p:spPr>
          <p:txBody>
            <a:bodyPr wrap="square" rtlCol="0">
              <a:spAutoFit/>
            </a:bodyPr>
            <a:lstStyle/>
            <a:p>
              <a:r>
                <a:rPr lang="en-GB" sz="1100"/>
                <a:t> </a:t>
              </a:r>
              <a:r>
                <a:rPr lang="en-GB" sz="1100">
                  <a:hlinkClick r:id="rId8"/>
                </a:rPr>
                <a:t>virtualschool@hants.gov.uk</a:t>
              </a:r>
              <a:endParaRPr lang="en-GB" sz="1100"/>
            </a:p>
            <a:p>
              <a:endParaRPr lang="en-GB" sz="1100" u="sng"/>
            </a:p>
          </p:txBody>
        </p:sp>
        <p:sp>
          <p:nvSpPr>
            <p:cNvPr id="14" name="Rounded Rectangle 13"/>
            <p:cNvSpPr/>
            <p:nvPr/>
          </p:nvSpPr>
          <p:spPr>
            <a:xfrm>
              <a:off x="2833469" y="4092163"/>
              <a:ext cx="1583331" cy="170438"/>
            </a:xfrm>
            <a:prstGeom prst="roundRect">
              <a:avLst/>
            </a:prstGeom>
            <a:solidFill>
              <a:srgbClr val="FF99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a:t>Any further questions?</a:t>
              </a:r>
            </a:p>
          </p:txBody>
        </p:sp>
      </p:grpSp>
      <p:sp>
        <p:nvSpPr>
          <p:cNvPr id="23" name="Rounded Rectangle 22"/>
          <p:cNvSpPr/>
          <p:nvPr/>
        </p:nvSpPr>
        <p:spPr>
          <a:xfrm>
            <a:off x="2738785" y="4440322"/>
            <a:ext cx="1685423" cy="442536"/>
          </a:xfrm>
          <a:prstGeom prst="roundRect">
            <a:avLst/>
          </a:prstGeom>
          <a:no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100" b="1">
              <a:solidFill>
                <a:schemeClr val="tx1"/>
              </a:solidFill>
            </a:endParaRPr>
          </a:p>
        </p:txBody>
      </p:sp>
      <p:sp>
        <p:nvSpPr>
          <p:cNvPr id="17" name="Rounded Rectangle 7">
            <a:extLst>
              <a:ext uri="{FF2B5EF4-FFF2-40B4-BE49-F238E27FC236}">
                <a16:creationId xmlns:a16="http://schemas.microsoft.com/office/drawing/2014/main" id="{25A40DF0-4560-4E9F-BEA0-25CBB9498736}"/>
              </a:ext>
            </a:extLst>
          </p:cNvPr>
          <p:cNvSpPr/>
          <p:nvPr/>
        </p:nvSpPr>
        <p:spPr>
          <a:xfrm>
            <a:off x="5219878" y="3357507"/>
            <a:ext cx="2408066" cy="662307"/>
          </a:xfrm>
          <a:prstGeom prst="roundRect">
            <a:avLst/>
          </a:prstGeom>
          <a:solidFill>
            <a:srgbClr val="FF99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a:t>How do you know that how you have spent the money has improved outcomes for this child?</a:t>
            </a:r>
          </a:p>
        </p:txBody>
      </p:sp>
      <p:sp>
        <p:nvSpPr>
          <p:cNvPr id="18" name="Rounded Rectangle 7">
            <a:extLst>
              <a:ext uri="{FF2B5EF4-FFF2-40B4-BE49-F238E27FC236}">
                <a16:creationId xmlns:a16="http://schemas.microsoft.com/office/drawing/2014/main" id="{62F158B9-4EF8-4052-A35F-6E2E8DD7DDDE}"/>
              </a:ext>
            </a:extLst>
          </p:cNvPr>
          <p:cNvSpPr/>
          <p:nvPr/>
        </p:nvSpPr>
        <p:spPr>
          <a:xfrm>
            <a:off x="5197754" y="4222215"/>
            <a:ext cx="2464788" cy="662307"/>
          </a:xfrm>
          <a:prstGeom prst="roundRect">
            <a:avLst/>
          </a:prstGeom>
          <a:solidFill>
            <a:srgbClr val="FF99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a:t>Can you and </a:t>
            </a:r>
            <a:r>
              <a:rPr lang="en-GB" sz="1100"/>
              <a:t>your staff </a:t>
            </a:r>
            <a:r>
              <a:rPr lang="en-GB" sz="1100" b="1"/>
              <a:t>discuss gaps in the LAC’s  learning and how the EYPP money has been used to close the gap?</a:t>
            </a:r>
          </a:p>
        </p:txBody>
      </p:sp>
      <p:sp>
        <p:nvSpPr>
          <p:cNvPr id="11" name="Rounded Rectangle 7">
            <a:extLst>
              <a:ext uri="{FF2B5EF4-FFF2-40B4-BE49-F238E27FC236}">
                <a16:creationId xmlns:a16="http://schemas.microsoft.com/office/drawing/2014/main" id="{DF475B2D-B13F-4D8D-A108-963D6494CB90}"/>
              </a:ext>
            </a:extLst>
          </p:cNvPr>
          <p:cNvSpPr/>
          <p:nvPr/>
        </p:nvSpPr>
        <p:spPr>
          <a:xfrm>
            <a:off x="7545287" y="3729663"/>
            <a:ext cx="2222607" cy="811866"/>
          </a:xfrm>
          <a:prstGeom prst="roundRect">
            <a:avLst/>
          </a:prstGeom>
          <a:solidFill>
            <a:srgbClr val="FF99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a:t>If you are using the money for adult intervention, is this support evident  in both child initiated activity and adult directed activity? </a:t>
            </a:r>
          </a:p>
        </p:txBody>
      </p:sp>
      <p:sp>
        <p:nvSpPr>
          <p:cNvPr id="16" name="Rounded Rectangle 7">
            <a:extLst>
              <a:ext uri="{FF2B5EF4-FFF2-40B4-BE49-F238E27FC236}">
                <a16:creationId xmlns:a16="http://schemas.microsoft.com/office/drawing/2014/main" id="{0717CCD5-2915-4C0A-824F-CDFC590D40E4}"/>
              </a:ext>
            </a:extLst>
          </p:cNvPr>
          <p:cNvSpPr/>
          <p:nvPr/>
        </p:nvSpPr>
        <p:spPr>
          <a:xfrm>
            <a:off x="7472092" y="2755443"/>
            <a:ext cx="2016225" cy="695775"/>
          </a:xfrm>
          <a:prstGeom prst="roundRect">
            <a:avLst/>
          </a:prstGeom>
          <a:solidFill>
            <a:srgbClr val="FF99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a:t>How will you know that the child has made better than expected progress?</a:t>
            </a:r>
          </a:p>
        </p:txBody>
      </p:sp>
      <p:sp>
        <p:nvSpPr>
          <p:cNvPr id="7" name="Rounded Rectangle 7">
            <a:extLst>
              <a:ext uri="{FF2B5EF4-FFF2-40B4-BE49-F238E27FC236}">
                <a16:creationId xmlns:a16="http://schemas.microsoft.com/office/drawing/2014/main" id="{A3E669BF-9525-44C0-9E6A-363207B60EE7}"/>
              </a:ext>
            </a:extLst>
          </p:cNvPr>
          <p:cNvSpPr/>
          <p:nvPr/>
        </p:nvSpPr>
        <p:spPr>
          <a:xfrm>
            <a:off x="5271640" y="2399408"/>
            <a:ext cx="2259560" cy="695775"/>
          </a:xfrm>
          <a:prstGeom prst="roundRect">
            <a:avLst/>
          </a:prstGeom>
          <a:solidFill>
            <a:srgbClr val="FF99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a:t>Does the EYPP spend link to the Targets and Actions that are set in the PEP?</a:t>
            </a:r>
          </a:p>
        </p:txBody>
      </p:sp>
    </p:spTree>
    <p:extLst>
      <p:ext uri="{BB962C8B-B14F-4D97-AF65-F5344CB8AC3E}">
        <p14:creationId xmlns:p14="http://schemas.microsoft.com/office/powerpoint/2010/main" val="809740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02976" y="28471"/>
            <a:ext cx="3744416" cy="612068"/>
          </a:xfrm>
          <a:prstGeom prst="roundRect">
            <a:avLst/>
          </a:prstGeom>
          <a:solidFill>
            <a:srgbClr val="FF99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a:t>Case Study 1 – </a:t>
            </a:r>
          </a:p>
          <a:p>
            <a:r>
              <a:rPr lang="en-GB" sz="1100" b="1"/>
              <a:t>Cost:  £80 (Equipment: £45 &amp; Sessions:  £35) </a:t>
            </a:r>
          </a:p>
        </p:txBody>
      </p:sp>
      <p:sp>
        <p:nvSpPr>
          <p:cNvPr id="7" name="Rounded Rectangle 6"/>
          <p:cNvSpPr/>
          <p:nvPr/>
        </p:nvSpPr>
        <p:spPr>
          <a:xfrm>
            <a:off x="666084" y="5397429"/>
            <a:ext cx="2335290" cy="160304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solidFill>
                  <a:schemeClr val="tx1"/>
                </a:solidFill>
              </a:rPr>
              <a:t>How is the pupil doing  in the setting?</a:t>
            </a:r>
          </a:p>
          <a:p>
            <a:pPr algn="ctr"/>
            <a:r>
              <a:rPr lang="en-GB" sz="1100">
                <a:solidFill>
                  <a:schemeClr val="tx1"/>
                </a:solidFill>
              </a:rPr>
              <a:t>Where are they in terms of progress &amp; attainment?</a:t>
            </a:r>
          </a:p>
          <a:p>
            <a:pPr algn="ctr"/>
            <a:r>
              <a:rPr lang="en-GB" sz="1100">
                <a:solidFill>
                  <a:schemeClr val="tx1"/>
                </a:solidFill>
              </a:rPr>
              <a:t>What are their priority needs?</a:t>
            </a:r>
          </a:p>
          <a:p>
            <a:pPr algn="ctr"/>
            <a:r>
              <a:rPr lang="en-GB" sz="1100">
                <a:solidFill>
                  <a:schemeClr val="tx1"/>
                </a:solidFill>
              </a:rPr>
              <a:t>What are the views of the child, parent/carer, school, social worker?</a:t>
            </a:r>
          </a:p>
          <a:p>
            <a:endParaRPr lang="en-GB" sz="1100">
              <a:solidFill>
                <a:schemeClr val="tx1"/>
              </a:solidFill>
            </a:endParaRPr>
          </a:p>
        </p:txBody>
      </p:sp>
      <p:sp>
        <p:nvSpPr>
          <p:cNvPr id="9" name="Rounded Rectangle 8"/>
          <p:cNvSpPr/>
          <p:nvPr/>
        </p:nvSpPr>
        <p:spPr>
          <a:xfrm>
            <a:off x="-72008" y="1031344"/>
            <a:ext cx="5025008" cy="368875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r>
              <a:rPr lang="en-GB" sz="1100" b="1">
                <a:solidFill>
                  <a:schemeClr val="tx1"/>
                </a:solidFill>
              </a:rPr>
              <a:t>Child A – </a:t>
            </a:r>
            <a:r>
              <a:rPr lang="en-GB" sz="1100" i="1">
                <a:solidFill>
                  <a:schemeClr val="tx1"/>
                </a:solidFill>
              </a:rPr>
              <a:t>Child A is 4 and has recently come in to care. He has come from a chaotic household with many siblings that are younger than him. He struggles to listen and share toys and books. He has a real love of Football. Before being taken in to care he spent a lot of time playing FIFA on the computer console</a:t>
            </a:r>
            <a:r>
              <a:rPr lang="en-GB" sz="1100">
                <a:solidFill>
                  <a:schemeClr val="tx1"/>
                </a:solidFill>
              </a:rPr>
              <a:t>. </a:t>
            </a:r>
          </a:p>
          <a:p>
            <a:r>
              <a:rPr lang="en-GB" sz="1100">
                <a:solidFill>
                  <a:schemeClr val="tx1"/>
                </a:solidFill>
              </a:rPr>
              <a:t>Since Child A arrived at setting 4 weeks ago, assessments have been being made on the child’s Prime and Specific areas. It was evident from the first week that there were social interaction issues. However the setting also noted that from his description of  playing FIFA that this showed that when he was interested or fascinated by something, he could listen and attend and show problem solving skills as well as manipulate IT equipment. His initial assessments show that his Listening and Attention skills are below age related expectation and his PSED: Making Relationships. His PEP targets are PSED based to help him settle in the setting.</a:t>
            </a:r>
          </a:p>
          <a:p>
            <a:r>
              <a:rPr lang="en-GB" sz="1100">
                <a:solidFill>
                  <a:schemeClr val="tx1"/>
                </a:solidFill>
              </a:rPr>
              <a:t>Now that the setting have got to know him better, they have decided to use some of the EYPP to attend  3 or 4 sessions at the After School Football Club held at the local Primary school. Taking part in these taster sessions will help with his listening skills, turn taking, confidence in making friends, widening his social circle and also support his transition to school for September. As this is also his key interest, it will highly engage him and raise his self esteem. The setting are also going to purchase some football books, a whistle, new ball, net and cones so that they can replicate the after school club sessions and the child can be the ‘expert’ and take the lead in showing the other children and adults what happens when ‘you go’ to ‘Football club’. To really go ‘above and beyond’ for this child, the setting’s key person and the child  have written a letter to his favourite team to share some photos of him playing football and showing off his skills as an expert.</a:t>
            </a:r>
          </a:p>
          <a:p>
            <a:endParaRPr lang="en-GB" sz="1100">
              <a:solidFill>
                <a:schemeClr val="tx1"/>
              </a:solidFill>
            </a:endParaRPr>
          </a:p>
        </p:txBody>
      </p:sp>
      <p:sp>
        <p:nvSpPr>
          <p:cNvPr id="8" name="Flowchart: Stored Data 7"/>
          <p:cNvSpPr/>
          <p:nvPr/>
        </p:nvSpPr>
        <p:spPr>
          <a:xfrm rot="10800000">
            <a:off x="389341" y="5461456"/>
            <a:ext cx="2592288" cy="1315662"/>
          </a:xfrm>
          <a:prstGeom prst="flowChartOnlineStorage">
            <a:avLst/>
          </a:prstGeom>
          <a:no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Down Ribbon 9"/>
          <p:cNvSpPr/>
          <p:nvPr/>
        </p:nvSpPr>
        <p:spPr>
          <a:xfrm>
            <a:off x="7113240" y="5453608"/>
            <a:ext cx="2520280" cy="1200516"/>
          </a:xfrm>
          <a:prstGeom prst="ribbon">
            <a:avLst/>
          </a:prstGeom>
          <a:no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ounded Rectangle 17"/>
          <p:cNvSpPr/>
          <p:nvPr/>
        </p:nvSpPr>
        <p:spPr>
          <a:xfrm>
            <a:off x="7753553" y="5407083"/>
            <a:ext cx="1327178" cy="160304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solidFill>
                  <a:schemeClr val="tx1"/>
                </a:solidFill>
              </a:rPr>
              <a:t>Monitor Record &amp; Celebrate</a:t>
            </a:r>
          </a:p>
          <a:p>
            <a:pPr algn="ctr"/>
            <a:r>
              <a:rPr lang="en-GB" sz="1100">
                <a:solidFill>
                  <a:schemeClr val="tx1"/>
                </a:solidFill>
              </a:rPr>
              <a:t>Progress</a:t>
            </a:r>
          </a:p>
          <a:p>
            <a:pPr algn="ctr"/>
            <a:r>
              <a:rPr lang="en-GB" sz="1100">
                <a:solidFill>
                  <a:schemeClr val="tx1"/>
                </a:solidFill>
              </a:rPr>
              <a:t>Success &amp;</a:t>
            </a:r>
          </a:p>
          <a:p>
            <a:pPr algn="ctr"/>
            <a:r>
              <a:rPr lang="en-GB" sz="1100">
                <a:solidFill>
                  <a:schemeClr val="tx1"/>
                </a:solidFill>
              </a:rPr>
              <a:t>Achievements</a:t>
            </a:r>
          </a:p>
          <a:p>
            <a:endParaRPr lang="en-GB" sz="1100">
              <a:solidFill>
                <a:schemeClr val="tx1"/>
              </a:solidFill>
            </a:endParaRPr>
          </a:p>
        </p:txBody>
      </p:sp>
      <p:sp>
        <p:nvSpPr>
          <p:cNvPr id="20" name="Rounded Rectangle 19"/>
          <p:cNvSpPr/>
          <p:nvPr/>
        </p:nvSpPr>
        <p:spPr>
          <a:xfrm>
            <a:off x="5155251" y="52866"/>
            <a:ext cx="4176464" cy="612068"/>
          </a:xfrm>
          <a:prstGeom prst="roundRect">
            <a:avLst/>
          </a:prstGeom>
          <a:solidFill>
            <a:srgbClr val="FF99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GB" sz="2400" b="1"/>
              <a:t>Case Study 2 –</a:t>
            </a:r>
          </a:p>
          <a:p>
            <a:r>
              <a:rPr lang="en-GB" sz="1100" b="1"/>
              <a:t>Cost : £800 (Toolkit = £500 training + £300) </a:t>
            </a:r>
            <a:endParaRPr lang="en-GB" sz="1100" b="1">
              <a:cs typeface="Calibri"/>
            </a:endParaRPr>
          </a:p>
        </p:txBody>
      </p:sp>
      <p:sp>
        <p:nvSpPr>
          <p:cNvPr id="22" name="Rounded Rectangle 21"/>
          <p:cNvSpPr/>
          <p:nvPr/>
        </p:nvSpPr>
        <p:spPr>
          <a:xfrm>
            <a:off x="4114712" y="5340984"/>
            <a:ext cx="2335290" cy="160304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a:solidFill>
                  <a:schemeClr val="tx1"/>
                </a:solidFill>
              </a:rPr>
              <a:t>Personal Education Plan is needs led, outcome focused with SMART targets.</a:t>
            </a:r>
          </a:p>
          <a:p>
            <a:pPr algn="ctr"/>
            <a:r>
              <a:rPr lang="en-GB" sz="1100">
                <a:solidFill>
                  <a:schemeClr val="tx1"/>
                </a:solidFill>
              </a:rPr>
              <a:t>EYPP is used to address plan and action.</a:t>
            </a:r>
          </a:p>
          <a:p>
            <a:pPr algn="ctr"/>
            <a:r>
              <a:rPr lang="en-GB" sz="1100">
                <a:solidFill>
                  <a:schemeClr val="tx1"/>
                </a:solidFill>
              </a:rPr>
              <a:t>Actions, support and interventions are delivered successfully.</a:t>
            </a:r>
          </a:p>
          <a:p>
            <a:endParaRPr lang="en-GB" sz="1100">
              <a:solidFill>
                <a:schemeClr val="tx1"/>
              </a:solidFill>
            </a:endParaRPr>
          </a:p>
        </p:txBody>
      </p:sp>
      <p:sp>
        <p:nvSpPr>
          <p:cNvPr id="23" name="Flowchart: Stored Data 22"/>
          <p:cNvSpPr/>
          <p:nvPr/>
        </p:nvSpPr>
        <p:spPr>
          <a:xfrm rot="10800000">
            <a:off x="3785706" y="5393722"/>
            <a:ext cx="2592288" cy="1315662"/>
          </a:xfrm>
          <a:prstGeom prst="flowChartOnlineStorage">
            <a:avLst/>
          </a:prstGeom>
          <a:no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Flowchart: Stored Data 26"/>
          <p:cNvSpPr/>
          <p:nvPr/>
        </p:nvSpPr>
        <p:spPr>
          <a:xfrm rot="10800000">
            <a:off x="385462" y="4967112"/>
            <a:ext cx="2592288" cy="446986"/>
          </a:xfrm>
          <a:prstGeom prst="flowChartOnlineStorage">
            <a:avLst/>
          </a:prstGeom>
          <a:solidFill>
            <a:srgbClr val="FF9900"/>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ounded Rectangle 27"/>
          <p:cNvSpPr/>
          <p:nvPr/>
        </p:nvSpPr>
        <p:spPr>
          <a:xfrm>
            <a:off x="745501" y="4985578"/>
            <a:ext cx="2019013" cy="33702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a:solidFill>
                  <a:schemeClr val="bg1"/>
                </a:solidFill>
              </a:rPr>
              <a:t>Needs, Views, Priorities</a:t>
            </a:r>
          </a:p>
        </p:txBody>
      </p:sp>
      <p:sp>
        <p:nvSpPr>
          <p:cNvPr id="29" name="Flowchart: Stored Data 28"/>
          <p:cNvSpPr/>
          <p:nvPr/>
        </p:nvSpPr>
        <p:spPr>
          <a:xfrm rot="10800000">
            <a:off x="3785706" y="4819134"/>
            <a:ext cx="2592288" cy="460678"/>
          </a:xfrm>
          <a:prstGeom prst="flowChartOnlineStorage">
            <a:avLst/>
          </a:prstGeom>
          <a:solidFill>
            <a:srgbClr val="FF9900"/>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ounded Rectangle 29"/>
          <p:cNvSpPr/>
          <p:nvPr/>
        </p:nvSpPr>
        <p:spPr>
          <a:xfrm>
            <a:off x="4145745" y="4964182"/>
            <a:ext cx="2019013" cy="33702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a:solidFill>
                  <a:schemeClr val="bg1"/>
                </a:solidFill>
              </a:rPr>
              <a:t>Targets, Plan, Spending</a:t>
            </a:r>
          </a:p>
          <a:p>
            <a:endParaRPr lang="en-GB" sz="1100">
              <a:solidFill>
                <a:schemeClr val="tx1"/>
              </a:solidFill>
            </a:endParaRPr>
          </a:p>
        </p:txBody>
      </p:sp>
      <p:sp>
        <p:nvSpPr>
          <p:cNvPr id="31" name="Flowchart: Stored Data 30"/>
          <p:cNvSpPr/>
          <p:nvPr/>
        </p:nvSpPr>
        <p:spPr>
          <a:xfrm rot="10800000">
            <a:off x="7113241" y="4819134"/>
            <a:ext cx="2592288" cy="460678"/>
          </a:xfrm>
          <a:prstGeom prst="flowChartOnlineStorage">
            <a:avLst/>
          </a:prstGeom>
          <a:solidFill>
            <a:srgbClr val="FF9900"/>
          </a:solidFill>
          <a:ln w="28575">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ounded Rectangle 31"/>
          <p:cNvSpPr/>
          <p:nvPr/>
        </p:nvSpPr>
        <p:spPr>
          <a:xfrm>
            <a:off x="7473279" y="4964182"/>
            <a:ext cx="2304257" cy="33702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b="1">
                <a:solidFill>
                  <a:schemeClr val="bg1"/>
                </a:solidFill>
              </a:rPr>
              <a:t>Monitor, Record, Celebrate</a:t>
            </a:r>
          </a:p>
          <a:p>
            <a:endParaRPr lang="en-GB" sz="1100">
              <a:solidFill>
                <a:schemeClr val="tx1"/>
              </a:solidFill>
            </a:endParaRPr>
          </a:p>
        </p:txBody>
      </p:sp>
      <p:sp>
        <p:nvSpPr>
          <p:cNvPr id="21" name="Rounded Rectangle 20"/>
          <p:cNvSpPr/>
          <p:nvPr/>
        </p:nvSpPr>
        <p:spPr>
          <a:xfrm>
            <a:off x="4889500" y="1052736"/>
            <a:ext cx="5176068" cy="36004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nSpc>
                <a:spcPct val="115000"/>
              </a:lnSpc>
              <a:spcAft>
                <a:spcPts val="0"/>
              </a:spcAft>
            </a:pPr>
            <a:endParaRPr lang="en-GB" sz="1100">
              <a:solidFill>
                <a:schemeClr val="tx1"/>
              </a:solidFill>
            </a:endParaRPr>
          </a:p>
        </p:txBody>
      </p:sp>
      <p:sp>
        <p:nvSpPr>
          <p:cNvPr id="2" name="TextBox 1">
            <a:extLst>
              <a:ext uri="{FF2B5EF4-FFF2-40B4-BE49-F238E27FC236}">
                <a16:creationId xmlns:a16="http://schemas.microsoft.com/office/drawing/2014/main" id="{4F2139F0-75E7-4DD9-AFB8-2EEF0AA34E08}"/>
              </a:ext>
            </a:extLst>
          </p:cNvPr>
          <p:cNvSpPr txBox="1"/>
          <p:nvPr/>
        </p:nvSpPr>
        <p:spPr>
          <a:xfrm>
            <a:off x="5081849" y="671829"/>
            <a:ext cx="4326554" cy="4167499"/>
          </a:xfrm>
          <a:prstGeom prst="rect">
            <a:avLst/>
          </a:prstGeom>
          <a:noFill/>
        </p:spPr>
        <p:txBody>
          <a:bodyPr wrap="square" lIns="91440" tIns="45720" rIns="91440" bIns="45720" rtlCol="0" anchor="t">
            <a:spAutoFit/>
          </a:bodyPr>
          <a:lstStyle/>
          <a:p>
            <a:pPr algn="l" fontAlgn="base"/>
            <a:r>
              <a:rPr lang="en-GB" sz="1100" b="0" i="0" u="sng" strike="noStrike">
                <a:effectLst/>
              </a:rPr>
              <a:t>Child B </a:t>
            </a:r>
            <a:r>
              <a:rPr lang="en-GB" sz="1100" b="0" i="0" strike="noStrike">
                <a:effectLst/>
              </a:rPr>
              <a:t>– </a:t>
            </a:r>
            <a:r>
              <a:rPr lang="en-GB" sz="1100" b="0" i="1" strike="noStrike">
                <a:effectLst/>
              </a:rPr>
              <a:t>Child B is 3 and has very delayed speech. Child has had little adult interaction and finds it hard to make eye contact. Speech sounds are very limited as there has been ‘over dummy use’ and muscles in the tongue and jaw are not strong due to not being given food to chew. Behaviours in setting can be extreme </a:t>
            </a:r>
            <a:r>
              <a:rPr lang="en-GB" sz="1100" i="1"/>
              <a:t>towards</a:t>
            </a:r>
            <a:r>
              <a:rPr lang="en-GB" sz="1100" b="0" i="1" strike="noStrike">
                <a:effectLst/>
              </a:rPr>
              <a:t> both adults and other children as child finds it hard to communicate feelings and to make themselves understood. Behaviours are similar to a very young two year old with some sensory needs to mouth objects and bite. Assessments in Communication and Language for all strands are below age related expectation and PEP targets are based on Making relationships and A</a:t>
            </a:r>
            <a:r>
              <a:rPr lang="en-GB" sz="1100" i="1"/>
              <a:t>ttachments</a:t>
            </a:r>
            <a:r>
              <a:rPr lang="en-GB" sz="1100" b="0" i="1" strike="noStrike">
                <a:effectLst/>
              </a:rPr>
              <a:t>.</a:t>
            </a:r>
          </a:p>
          <a:p>
            <a:pPr fontAlgn="base"/>
            <a:r>
              <a:rPr lang="en-GB" sz="1100"/>
              <a:t>It was identified that all the staff in setting need updated speech and language training as many children have delay. It was decided to spend EYPP money on an evidence based language intervention package as this will not only meet the LACs needs but also other EYPP children in the setting. The setting purchased a pack of resources which can be used in setting and at home and can be used repeatedly. Another local setting was willing to share the cost of training (in total, 20 staff were trained). Setting managers know through </a:t>
            </a:r>
            <a:r>
              <a:rPr lang="en-GB" sz="1100">
                <a:hlinkClick r:id="rId2"/>
              </a:rPr>
              <a:t>research</a:t>
            </a:r>
            <a:r>
              <a:rPr lang="en-GB" sz="1100"/>
              <a:t> that C&amp;L training can have little cost and high impact and that this particular </a:t>
            </a:r>
            <a:r>
              <a:rPr lang="en-GB" sz="1100">
                <a:hlinkClick r:id="rId3"/>
              </a:rPr>
              <a:t>training</a:t>
            </a:r>
            <a:r>
              <a:rPr lang="en-GB" sz="1100"/>
              <a:t> evidences six month progress after a nine week intervention. The LAC child will be closely monitored for progress both during group time and child initiated activity to show raised outcomes in PSED and Communication and language.</a:t>
            </a:r>
            <a:endParaRPr lang="en-GB" sz="1100" b="0" i="1" u="sng" strike="noStrike">
              <a:effectLst/>
            </a:endParaRPr>
          </a:p>
        </p:txBody>
      </p:sp>
    </p:spTree>
    <p:extLst>
      <p:ext uri="{BB962C8B-B14F-4D97-AF65-F5344CB8AC3E}">
        <p14:creationId xmlns:p14="http://schemas.microsoft.com/office/powerpoint/2010/main" val="20107686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Virtual School for Children in Care" ma:contentTypeID="0x0101004E1B537BC2B2AD43A5AF5311D732D3AAE100647F40790072254282ECBF5F6C3CA1DB" ma:contentTypeVersion="1767" ma:contentTypeDescription="" ma:contentTypeScope="" ma:versionID="7dde0626c57fe0cf41f03d18f922ccc8">
  <xsd:schema xmlns:xsd="http://www.w3.org/2001/XMLSchema" xmlns:xs="http://www.w3.org/2001/XMLSchema" xmlns:p="http://schemas.microsoft.com/office/2006/metadata/properties" xmlns:ns2="c5dbf80e-f509-45f6-9fe5-406e3eefabbb" xmlns:ns3="dac9d169-87c7-439a-9d3c-116151fb24e3" targetNamespace="http://schemas.microsoft.com/office/2006/metadata/properties" ma:root="true" ma:fieldsID="b0fd73a33eae31a3c2f083e001e73500" ns2:_="" ns3:_="">
    <xsd:import namespace="c5dbf80e-f509-45f6-9fe5-406e3eefabbb"/>
    <xsd:import namespace="dac9d169-87c7-439a-9d3c-116151fb24e3"/>
    <xsd:element name="properties">
      <xsd:complexType>
        <xsd:sequence>
          <xsd:element name="documentManagement">
            <xsd:complexType>
              <xsd:all>
                <xsd:element ref="ns2:hc632fe273cb498aa970207d30c3b1d8" minOccurs="0"/>
                <xsd:element ref="ns2:TaxCatchAll" minOccurs="0"/>
                <xsd:element ref="ns2:TaxCatchAllLabel" minOccurs="0"/>
                <xsd:element ref="ns2:Item_x0020_ID" minOccurs="0"/>
                <xsd:element ref="ns2:Active_x0020_Document" minOccurs="0"/>
                <xsd:element ref="ns2:ad12e5300b7543dba4718901bd0b4d26" minOccurs="0"/>
                <xsd:element ref="ns2:eeadced8a35a499eaa6ae428604d987c"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dbf80e-f509-45f6-9fe5-406e3eefabbb" elementFormDefault="qualified">
    <xsd:import namespace="http://schemas.microsoft.com/office/2006/documentManagement/types"/>
    <xsd:import namespace="http://schemas.microsoft.com/office/infopath/2007/PartnerControls"/>
    <xsd:element name="hc632fe273cb498aa970207d30c3b1d8" ma:index="8" nillable="true" ma:taxonomy="true" ma:internalName="hc632fe273cb498aa970207d30c3b1d8" ma:taxonomyFieldName="Document_x0020_Type" ma:displayName="Document Type" ma:default="" ma:fieldId="{1c632fe2-73cb-498a-a970-207d30c3b1d8}" ma:sspId="3c5dbf34-c73a-430c-9290-9174ad787734" ma:termSetId="b599ea14-30b5-458d-8ef2-998774c2af30"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4d4a312c-8bfd-4205-9607-3e85c687ffc4}" ma:internalName="TaxCatchAll" ma:showField="CatchAllData" ma:web="dac9d169-87c7-439a-9d3c-116151fb24e3">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4d4a312c-8bfd-4205-9607-3e85c687ffc4}" ma:internalName="TaxCatchAllLabel" ma:readOnly="true" ma:showField="CatchAllDataLabel" ma:web="dac9d169-87c7-439a-9d3c-116151fb24e3">
      <xsd:complexType>
        <xsd:complexContent>
          <xsd:extension base="dms:MultiChoiceLookup">
            <xsd:sequence>
              <xsd:element name="Value" type="dms:Lookup" maxOccurs="unbounded" minOccurs="0" nillable="true"/>
            </xsd:sequence>
          </xsd:extension>
        </xsd:complexContent>
      </xsd:complexType>
    </xsd:element>
    <xsd:element name="Item_x0020_ID" ma:index="12" nillable="true" ma:displayName="Item ID" ma:internalName="Item_x0020_ID">
      <xsd:simpleType>
        <xsd:restriction base="dms:Text">
          <xsd:maxLength value="255"/>
        </xsd:restriction>
      </xsd:simpleType>
    </xsd:element>
    <xsd:element name="Active_x0020_Document" ma:index="13" nillable="true" ma:displayName="Active Document" ma:default="1" ma:internalName="Active_x0020_Document">
      <xsd:simpleType>
        <xsd:restriction base="dms:Boolean"/>
      </xsd:simpleType>
    </xsd:element>
    <xsd:element name="ad12e5300b7543dba4718901bd0b4d26" ma:index="14" ma:taxonomy="true" ma:internalName="ad12e5300b7543dba4718901bd0b4d26" ma:taxonomyFieldName="Virtual_x0020_School_x0020_for_x0020_Children_x0020_in_x0020_Care" ma:displayName="Virtual School for Children in Care" ma:readOnly="false" ma:default="" ma:fieldId="{ad12e530-0b75-43db-a471-8901bd0b4d26}" ma:sspId="3c5dbf34-c73a-430c-9290-9174ad787734" ma:termSetId="f64eb736-13c1-4f19-814c-82c549873d00" ma:anchorId="00000000-0000-0000-0000-000000000000" ma:open="false" ma:isKeyword="false">
      <xsd:complexType>
        <xsd:sequence>
          <xsd:element ref="pc:Terms" minOccurs="0" maxOccurs="1"/>
        </xsd:sequence>
      </xsd:complexType>
    </xsd:element>
    <xsd:element name="eeadced8a35a499eaa6ae428604d987c" ma:index="16" nillable="true" ma:taxonomy="true" ma:internalName="eeadced8a35a499eaa6ae428604d987c" ma:taxonomyFieldName="Financial_x0020_Year" ma:displayName="Financial Year" ma:default="" ma:fieldId="{eeadced8-a35a-499e-aa6a-e428604d987c}" ma:sspId="3c5dbf34-c73a-430c-9290-9174ad787734" ma:termSetId="7d71bb9a-de29-4fe1-ae9a-43907322fcf5"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ac9d169-87c7-439a-9d3c-116151fb24e3" elementFormDefault="qualified">
    <xsd:import namespace="http://schemas.microsoft.com/office/2006/documentManagement/types"/>
    <xsd:import namespace="http://schemas.microsoft.com/office/infopath/2007/PartnerControls"/>
    <xsd:element name="_dlc_DocId" ma:index="18" nillable="true" ma:displayName="Document ID Value" ma:description="The value of the document ID assigned to this item." ma:internalName="_dlc_DocId" ma:readOnly="true">
      <xsd:simpleType>
        <xsd:restriction base="dms:Text"/>
      </xsd:simpleType>
    </xsd:element>
    <xsd:element name="_dlc_DocIdUrl" ma:index="1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3c5dbf34-c73a-430c-9290-9174ad787734" ContentTypeId="0x0101004E1B537BC2B2AD43A5AF5311D732D3AA" PreviousValue="false"/>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Item_x0020_ID xmlns="c5dbf80e-f509-45f6-9fe5-406e3eefabbb">EY PVI  and SW Leaflet</Item_x0020_ID>
    <Active_x0020_Document xmlns="c5dbf80e-f509-45f6-9fe5-406e3eefabbb">true</Active_x0020_Document>
    <TaxCatchAll xmlns="c5dbf80e-f509-45f6-9fe5-406e3eefabbb">
      <Value>689</Value>
      <Value>633</Value>
      <Value>15</Value>
    </TaxCatchAll>
    <ad12e5300b7543dba4718901bd0b4d26 xmlns="c5dbf80e-f509-45f6-9fe5-406e3eefabbb">
      <Terms xmlns="http://schemas.microsoft.com/office/infopath/2007/PartnerControls">
        <TermInfo xmlns="http://schemas.microsoft.com/office/infopath/2007/PartnerControls">
          <TermName xmlns="http://schemas.microsoft.com/office/infopath/2007/PartnerControls">Training Delivery</TermName>
          <TermId xmlns="http://schemas.microsoft.com/office/infopath/2007/PartnerControls">0ef8e05b-92a2-4927-8af0-c938b0cbd77b</TermId>
        </TermInfo>
      </Terms>
    </ad12e5300b7543dba4718901bd0b4d26>
    <hc632fe273cb498aa970207d30c3b1d8 xmlns="c5dbf80e-f509-45f6-9fe5-406e3eefabbb">
      <Terms xmlns="http://schemas.microsoft.com/office/infopath/2007/PartnerControls">
        <TermInfo xmlns="http://schemas.microsoft.com/office/infopath/2007/PartnerControls">
          <TermName xmlns="http://schemas.microsoft.com/office/infopath/2007/PartnerControls">Brochure / Leaflet / Poster</TermName>
          <TermId xmlns="http://schemas.microsoft.com/office/infopath/2007/PartnerControls">6371c4be-d71a-4eca-86d9-2763f3f14244</TermId>
        </TermInfo>
      </Terms>
    </hc632fe273cb498aa970207d30c3b1d8>
    <eeadced8a35a499eaa6ae428604d987c xmlns="c5dbf80e-f509-45f6-9fe5-406e3eefabbb">
      <Terms xmlns="http://schemas.microsoft.com/office/infopath/2007/PartnerControls">
        <TermInfo xmlns="http://schemas.microsoft.com/office/infopath/2007/PartnerControls">
          <TermName xmlns="http://schemas.microsoft.com/office/infopath/2007/PartnerControls">2020/2021</TermName>
          <TermId xmlns="http://schemas.microsoft.com/office/infopath/2007/PartnerControls">023acec2-200d-43af-9f3b-6d269b4fbd47</TermId>
        </TermInfo>
      </Terms>
    </eeadced8a35a499eaa6ae428604d987c>
    <_dlc_DocId xmlns="dac9d169-87c7-439a-9d3c-116151fb24e3">EIHNDOCID-498695300-9993</_dlc_DocId>
    <_dlc_DocIdUrl xmlns="dac9d169-87c7-439a-9d3c-116151fb24e3">
      <Url>https://hants.sharepoint.com/sites/EIHN/VS/_layouts/15/DocIdRedir.aspx?ID=EIHNDOCID-498695300-9993</Url>
      <Description>EIHNDOCID-498695300-9993</Description>
    </_dlc_DocIdUrl>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58AA3BC-580B-4CAB-B5E5-D2DCBF7EB7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dbf80e-f509-45f6-9fe5-406e3eefabbb"/>
    <ds:schemaRef ds:uri="dac9d169-87c7-439a-9d3c-116151fb24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3E3C22-2CC7-4C9F-92F9-7E8572CAAC5C}">
  <ds:schemaRefs>
    <ds:schemaRef ds:uri="Microsoft.SharePoint.Taxonomy.ContentTypeSync"/>
  </ds:schemaRefs>
</ds:datastoreItem>
</file>

<file path=customXml/itemProps3.xml><?xml version="1.0" encoding="utf-8"?>
<ds:datastoreItem xmlns:ds="http://schemas.openxmlformats.org/officeDocument/2006/customXml" ds:itemID="{7EC2A825-B49C-4A4B-9EAA-03539BA688AA}">
  <ds:schemaRefs>
    <ds:schemaRef ds:uri="http://schemas.microsoft.com/sharepoint/events"/>
  </ds:schemaRefs>
</ds:datastoreItem>
</file>

<file path=customXml/itemProps4.xml><?xml version="1.0" encoding="utf-8"?>
<ds:datastoreItem xmlns:ds="http://schemas.openxmlformats.org/officeDocument/2006/customXml" ds:itemID="{9F0E0F89-9B46-4D20-BD26-2182B8677CA5}">
  <ds:schemaRefs>
    <ds:schemaRef ds:uri="http://schemas.microsoft.com/office/2006/metadata/properties"/>
    <ds:schemaRef ds:uri="dac9d169-87c7-439a-9d3c-116151fb24e3"/>
    <ds:schemaRef ds:uri="http://schemas.microsoft.com/office/infopath/2007/PartnerControls"/>
    <ds:schemaRef ds:uri="c5dbf80e-f509-45f6-9fe5-406e3eefabbb"/>
    <ds:schemaRef ds:uri="http://purl.org/dc/dcmitype/"/>
    <ds:schemaRef ds:uri="http://schemas.microsoft.com/office/2006/documentManagement/types"/>
    <ds:schemaRef ds:uri="http://www.w3.org/XML/1998/namespace"/>
    <ds:schemaRef ds:uri="http://purl.org/dc/elements/1.1/"/>
    <ds:schemaRef ds:uri="http://schemas.openxmlformats.org/package/2006/metadata/core-properties"/>
    <ds:schemaRef ds:uri="http://purl.org/dc/terms/"/>
  </ds:schemaRefs>
</ds:datastoreItem>
</file>

<file path=customXml/itemProps5.xml><?xml version="1.0" encoding="utf-8"?>
<ds:datastoreItem xmlns:ds="http://schemas.openxmlformats.org/officeDocument/2006/customXml" ds:itemID="{2EFC3AC2-66E5-4D92-B5B9-150F508DED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1494</Words>
  <Application>Microsoft Office PowerPoint</Application>
  <PresentationFormat>A4 Paper (210x297 mm)</PresentationFormat>
  <Paragraphs>57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&amp;quot</vt:lpstr>
      <vt:lpstr>Arial</vt:lpstr>
      <vt:lpstr>Calibri</vt:lpstr>
      <vt:lpstr>Office Theme</vt:lpstr>
      <vt:lpstr>PowerPoint Presentation</vt:lpstr>
      <vt:lpstr>PowerPoint Presentation</vt:lpstr>
    </vt:vector>
  </TitlesOfParts>
  <Company>Isle of Wight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Bell, Matthew</dc:creator>
  <cp:lastModifiedBy>Todd, Jennifer</cp:lastModifiedBy>
  <cp:revision>2</cp:revision>
  <cp:lastPrinted>2019-02-19T16:47:08Z</cp:lastPrinted>
  <dcterms:created xsi:type="dcterms:W3CDTF">2019-02-13T10:49:17Z</dcterms:created>
  <dcterms:modified xsi:type="dcterms:W3CDTF">2024-07-02T09:29:02Z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0x0101004E1B537BC2B2AD43A5AF5311D732D3AAE100647F40790072254282ECBF5F6C3CA1DB</vt:lpwstr>
  </property>
  <property fmtid="{D5CDD505-2E9C-101B-9397-08002B2CF9AE}" pid="3" name="_dlc_policyId">
    <vt:lpwstr>0x0101004E1B537BC2B2AD43A5AF5311D732D3AA|1208973698</vt:lpwstr>
  </property>
  <property fmtid="{D5CDD505-2E9C-101B-9397-08002B2CF9AE}" pid="4" name="Virtual School for Children in Care">
    <vt:lpwstr>633;#Training Delivery|0ef8e05b-92a2-4927-8af0-c938b0cbd77b</vt:lpwstr>
  </property>
  <property fmtid="{D5CDD505-2E9C-101B-9397-08002B2CF9AE}" pid="5" name="ComplianceAssetId">
    <vt:lpwstr/>
  </property>
  <property fmtid="{D5CDD505-2E9C-101B-9397-08002B2CF9AE}" pid="6" name="ItemRetentionFormula">
    <vt:lpwstr>&lt;formula id="Microsoft.Office.RecordsManagement.PolicyFeatures.Expiration.Formula.BuiltIn"&gt;&lt;number&gt;2&lt;/number&gt;&lt;property&gt;Modified&lt;/property&gt;&lt;propertyId&gt;28cf69c5-fa48-462a-b5cd-27b6f9d2bd5f&lt;/propertyId&gt;&lt;period&gt;years&lt;/period&gt;&lt;/formula&gt;</vt:lpwstr>
  </property>
  <property fmtid="{D5CDD505-2E9C-101B-9397-08002B2CF9AE}" pid="7" name="Financial Year">
    <vt:lpwstr>689;#2020/2021|023acec2-200d-43af-9f3b-6d269b4fbd47</vt:lpwstr>
  </property>
  <property fmtid="{D5CDD505-2E9C-101B-9397-08002B2CF9AE}" pid="8" name="_dlc_DocIdItemGuid">
    <vt:lpwstr>024c8a70-b4f0-4774-a833-e8f3f694f0c7</vt:lpwstr>
  </property>
  <property fmtid="{D5CDD505-2E9C-101B-9397-08002B2CF9AE}" pid="9" name="Document Type">
    <vt:lpwstr>15;#Brochure / Leaflet / Poster|6371c4be-d71a-4eca-86d9-2763f3f14244</vt:lpwstr>
  </property>
  <property fmtid="{D5CDD505-2E9C-101B-9397-08002B2CF9AE}" pid="10" name="SharedWithUsers">
    <vt:lpwstr/>
  </property>
  <property fmtid="{D5CDD505-2E9C-101B-9397-08002B2CF9AE}" pid="11" name="MediaServiceImageTags">
    <vt:lpwstr/>
  </property>
  <property fmtid="{D5CDD505-2E9C-101B-9397-08002B2CF9AE}" pid="12" name="lcf76f155ced4ddcb4097134ff3c332f">
    <vt:lpwstr/>
  </property>
</Properties>
</file>