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sldIdLst>
    <p:sldId id="256" r:id="rId7"/>
    <p:sldId id="257" r:id="rId8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B488FC-27DF-4FD2-B0DF-665B5C283114}" v="1" dt="2024-06-25T11:12:21.3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360" y="2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theme" Target="theme/theme1.xml"/><Relationship Id="rId5" Type="http://schemas.openxmlformats.org/officeDocument/2006/relationships/customXml" Target="../customXml/item5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A5D4C-135D-42C3-8557-EACE6C0E8C25}" type="datetimeFigureOut">
              <a:rPr lang="en-GB" smtClean="0"/>
              <a:t>25/06/2024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8C1C3-D2F0-4BF3-847B-C1E0146B89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750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A5D4C-135D-42C3-8557-EACE6C0E8C25}" type="datetimeFigureOut">
              <a:rPr lang="en-GB" smtClean="0"/>
              <a:t>25/06/2024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8C1C3-D2F0-4BF3-847B-C1E0146B89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886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A5D4C-135D-42C3-8557-EACE6C0E8C25}" type="datetimeFigureOut">
              <a:rPr lang="en-GB" smtClean="0"/>
              <a:t>25/06/2024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8C1C3-D2F0-4BF3-847B-C1E0146B89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55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A5D4C-135D-42C3-8557-EACE6C0E8C25}" type="datetimeFigureOut">
              <a:rPr lang="en-GB" smtClean="0"/>
              <a:t>25/06/2024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8C1C3-D2F0-4BF3-847B-C1E0146B89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523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A5D4C-135D-42C3-8557-EACE6C0E8C25}" type="datetimeFigureOut">
              <a:rPr lang="en-GB" smtClean="0"/>
              <a:t>25/06/2024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8C1C3-D2F0-4BF3-847B-C1E0146B89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23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A5D4C-135D-42C3-8557-EACE6C0E8C25}" type="datetimeFigureOut">
              <a:rPr lang="en-GB" smtClean="0"/>
              <a:t>25/06/2024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8C1C3-D2F0-4BF3-847B-C1E0146B89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849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A5D4C-135D-42C3-8557-EACE6C0E8C25}" type="datetimeFigureOut">
              <a:rPr lang="en-GB" smtClean="0"/>
              <a:t>25/06/2024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8C1C3-D2F0-4BF3-847B-C1E0146B89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652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A5D4C-135D-42C3-8557-EACE6C0E8C25}" type="datetimeFigureOut">
              <a:rPr lang="en-GB" smtClean="0"/>
              <a:t>25/06/2024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8C1C3-D2F0-4BF3-847B-C1E0146B89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1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A5D4C-135D-42C3-8557-EACE6C0E8C25}" type="datetimeFigureOut">
              <a:rPr lang="en-GB" smtClean="0"/>
              <a:t>25/06/2024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8C1C3-D2F0-4BF3-847B-C1E0146B89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346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A5D4C-135D-42C3-8557-EACE6C0E8C25}" type="datetimeFigureOut">
              <a:rPr lang="en-GB" smtClean="0"/>
              <a:t>25/06/2024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8C1C3-D2F0-4BF3-847B-C1E0146B89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177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A5D4C-135D-42C3-8557-EACE6C0E8C25}" type="datetimeFigureOut">
              <a:rPr lang="en-GB" smtClean="0"/>
              <a:t>25/06/2024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8C1C3-D2F0-4BF3-847B-C1E0146B89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507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A5D4C-135D-42C3-8557-EACE6C0E8C25}" type="datetimeFigureOut">
              <a:rPr lang="en-GB" smtClean="0"/>
              <a:t>25/06/2024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8C1C3-D2F0-4BF3-847B-C1E0146B89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82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fish.hants.gov.uk/kb5/hampshire/directory/home.page" TargetMode="External"/><Relationship Id="rId13" Type="http://schemas.openxmlformats.org/officeDocument/2006/relationships/hyperlink" Target="https://assets.publishing.service.gov.uk/government/uploads/system/uploads/attachment_data/file/1007446/6.7534_DfE_Development_Matters_Report_and_illustrations_web__2_.pdf" TargetMode="External"/><Relationship Id="rId18" Type="http://schemas.openxmlformats.org/officeDocument/2006/relationships/image" Target="../media/image5.jpg"/><Relationship Id="rId3" Type="http://schemas.openxmlformats.org/officeDocument/2006/relationships/image" Target="../media/image2.png"/><Relationship Id="rId7" Type="http://schemas.openxmlformats.org/officeDocument/2006/relationships/hyperlink" Target="https://www.hants.gov.uk/educationandlearning/admissions/guidance" TargetMode="External"/><Relationship Id="rId12" Type="http://schemas.openxmlformats.org/officeDocument/2006/relationships/hyperlink" Target="mailto:virtualschool@hants.gov.uk" TargetMode="External"/><Relationship Id="rId17" Type="http://schemas.openxmlformats.org/officeDocument/2006/relationships/image" Target="../media/image4.jpg"/><Relationship Id="rId2" Type="http://schemas.openxmlformats.org/officeDocument/2006/relationships/image" Target="../media/image1.png"/><Relationship Id="rId16" Type="http://schemas.openxmlformats.org/officeDocument/2006/relationships/hyperlink" Target="https://documents.hants.gov.uk/childrens-services/SolentNHSTrustDevelopmentChecklist3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hants.gov.uk/educationandlearning/admissions/applicationprocess/changeorlateapplication/summerborn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s://www.hants.gov.uk/socialcareandhealth/childrenandfamilies/childcare/providers/eye-eynff/eye-funding" TargetMode="External"/><Relationship Id="rId15" Type="http://schemas.openxmlformats.org/officeDocument/2006/relationships/hyperlink" Target="https://foundationyears.org.uk/what-to-expect-when/" TargetMode="External"/><Relationship Id="rId10" Type="http://schemas.openxmlformats.org/officeDocument/2006/relationships/hyperlink" Target="https://www.hants.gov.uk/educationandlearning/admissions/applicationprocess" TargetMode="External"/><Relationship Id="rId4" Type="http://schemas.openxmlformats.org/officeDocument/2006/relationships/hyperlink" Target="https://www.hants.gov.uk/educationandlearning/virtual-school/guidance" TargetMode="External"/><Relationship Id="rId9" Type="http://schemas.openxmlformats.org/officeDocument/2006/relationships/hyperlink" Target="https://maps.hants.gov.uk/SchoolCatchmentAreaFinder/" TargetMode="External"/><Relationship Id="rId14" Type="http://schemas.openxmlformats.org/officeDocument/2006/relationships/hyperlink" Target="https://www.birthto5matters.org.uk/download-or-buy-a-copy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vsmoodle@hants.gov.uk" TargetMode="External"/><Relationship Id="rId13" Type="http://schemas.openxmlformats.org/officeDocument/2006/relationships/hyperlink" Target="https://www.hants.gov.uk/educationandlearning/virtual-school/attachment-trauma" TargetMode="External"/><Relationship Id="rId18" Type="http://schemas.openxmlformats.org/officeDocument/2006/relationships/hyperlink" Target="mailto:HCC.PEPs@hants.gov.uk" TargetMode="External"/><Relationship Id="rId3" Type="http://schemas.openxmlformats.org/officeDocument/2006/relationships/hyperlink" Target="https://assets.publishing.service.gov.uk/government/uploads/system/uploads/attachment_data/file/683561/The_designated_teacher_for_looked-after_and_previously_looked-after_children.pdf" TargetMode="External"/><Relationship Id="rId21" Type="http://schemas.openxmlformats.org/officeDocument/2006/relationships/hyperlink" Target="https://www.hants.gov.uk/socialcareandhealth/childrenandfamilies/childcare/payingforchildcare/freechildcare/eyefunding" TargetMode="External"/><Relationship Id="rId7" Type="http://schemas.openxmlformats.org/officeDocument/2006/relationships/hyperlink" Target="mailto:virtual%20school@hants.gov.uk" TargetMode="External"/><Relationship Id="rId12" Type="http://schemas.openxmlformats.org/officeDocument/2006/relationships/hyperlink" Target="https://hants.sharepoint.com/sites/EIHN/SfYCCD/Shared%20Documents/Barnardos-Key-Person-Approach.pdf?csf=1&amp;e=cT8W6P&amp;cid=ce15d0c4-d17d-4055-a1f7-6477a971e61c" TargetMode="External"/><Relationship Id="rId17" Type="http://schemas.openxmlformats.org/officeDocument/2006/relationships/hyperlink" Target="https://www.hants.gov.uk/educationandlearning/virtual-school/personal-education-plan" TargetMode="External"/><Relationship Id="rId2" Type="http://schemas.openxmlformats.org/officeDocument/2006/relationships/hyperlink" Target="https://assets.publishing.service.gov.uk/government/uploads/system/uploads/attachment_data/file/683698/Applying_corporate_parenting_principles_to_looked-after_children_and_care_leavers.pdf" TargetMode="External"/><Relationship Id="rId16" Type="http://schemas.openxmlformats.org/officeDocument/2006/relationships/hyperlink" Target="https://www.nspcc.org.uk/about-us/" TargetMode="External"/><Relationship Id="rId20" Type="http://schemas.openxmlformats.org/officeDocument/2006/relationships/hyperlink" Target="https://www.hants.gov.uk/socialcareandhealth/childrenandfamilies/childcare/payingforchildcare/freechildcare/2yearoldoffer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northumberland.gov.uk/NorthumberlandCountyCouncil/media/Child-Families/Looked%20after%20children/Virtual%20School/LAC-School-Evaluation-Framework.pdf" TargetMode="External"/><Relationship Id="rId11" Type="http://schemas.openxmlformats.org/officeDocument/2006/relationships/hyperlink" Target="https://www.foundationyears.org.uk/wp-content/uploads/2011/10/SEAD_Guidance_For_Practioners.pdf" TargetMode="External"/><Relationship Id="rId5" Type="http://schemas.openxmlformats.org/officeDocument/2006/relationships/hyperlink" Target="https://www.hants.gov.uk/educationandlearning/hias/teaching-learning/behaviour-attendance/resources-for-schools" TargetMode="External"/><Relationship Id="rId15" Type="http://schemas.openxmlformats.org/officeDocument/2006/relationships/hyperlink" Target="https://virtualschool.hants.gov.uk/" TargetMode="External"/><Relationship Id="rId23" Type="http://schemas.openxmlformats.org/officeDocument/2006/relationships/hyperlink" Target="https://www.pac-uk.org/wp-content/uploads/2017/10/Meeting-the-needs-of-adopted-and-permanently-placed-children-A-guide-for-school-staff.pdf" TargetMode="External"/><Relationship Id="rId10" Type="http://schemas.openxmlformats.org/officeDocument/2006/relationships/hyperlink" Target="https://www.bravehearteducation.co.uk/" TargetMode="External"/><Relationship Id="rId19" Type="http://schemas.openxmlformats.org/officeDocument/2006/relationships/hyperlink" Target="https://www.hants.gov.uk/socialcareandhealth/childrenandfamilies/childcare/payingforchildcare/freechildcare/earlyyearspupilpremium" TargetMode="External"/><Relationship Id="rId4" Type="http://schemas.openxmlformats.org/officeDocument/2006/relationships/hyperlink" Target="https://assets.publishing.service.gov.uk/government/uploads/system/uploads/attachment_data/file/683556/Promoting_the_education_of_looked-after_children_and_previously_looked-after_children.pdf" TargetMode="External"/><Relationship Id="rId9" Type="http://schemas.openxmlformats.org/officeDocument/2006/relationships/hyperlink" Target="https://www.annafreud.org/coronavirus-support/support-for-early-years/" TargetMode="External"/><Relationship Id="rId14" Type="http://schemas.openxmlformats.org/officeDocument/2006/relationships/hyperlink" Target="https://www.hants.gov.uk/educationandlearning/virtual-school" TargetMode="External"/><Relationship Id="rId22" Type="http://schemas.openxmlformats.org/officeDocument/2006/relationships/hyperlink" Target="https://www.adoptionuk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511CC9D-C81F-4A45-BCDD-19CB2A3D5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7359" y="4495921"/>
            <a:ext cx="1791803" cy="110457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927D570-684C-4CF0-A8EE-76D50BDE9C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54" t="16217" r="11111" b="5538"/>
          <a:stretch/>
        </p:blipFill>
        <p:spPr>
          <a:xfrm>
            <a:off x="7583367" y="5445094"/>
            <a:ext cx="2060120" cy="1294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ounded Rectangle 1"/>
          <p:cNvSpPr/>
          <p:nvPr/>
        </p:nvSpPr>
        <p:spPr>
          <a:xfrm>
            <a:off x="4880992" y="221279"/>
            <a:ext cx="2016224" cy="504056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40571" y="1232249"/>
            <a:ext cx="46085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en-GB" sz="1400" strike="noStrike" dirty="0">
                <a:solidFill>
                  <a:srgbClr val="222222"/>
                </a:solidFill>
                <a:effectLst/>
              </a:rPr>
              <a:t>During visits to EYFS settings and schools, the Early Years Advisers from Virtual School and Services for Young Children (SfYC) often share a toolkit of documents and links to support ‘raising outcomes’ for our Care Experienced children.</a:t>
            </a:r>
          </a:p>
          <a:p>
            <a:pPr algn="l" fontAlgn="base"/>
            <a:r>
              <a:rPr lang="en-GB" sz="1400" dirty="0">
                <a:solidFill>
                  <a:srgbClr val="222222"/>
                </a:solidFill>
              </a:rPr>
              <a:t>We thought it would be useful for Designated Leads in PVI settings, Designated Teachers and Class teachers to have a list of our bank of resources…. </a:t>
            </a:r>
            <a:endParaRPr lang="en-GB" sz="1400" u="none" strike="noStrike" dirty="0">
              <a:solidFill>
                <a:srgbClr val="222222"/>
              </a:solidFill>
              <a:effectLst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971654" y="120615"/>
            <a:ext cx="2573634" cy="1111634"/>
          </a:xfrm>
          <a:prstGeom prst="roundRect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Support toolkit and Information </a:t>
            </a:r>
          </a:p>
          <a:p>
            <a:r>
              <a:rPr lang="en-GB" sz="1200" b="1" dirty="0"/>
              <a:t>(To support Practitioners of Early Years Looked After Children)</a:t>
            </a:r>
            <a:endParaRPr lang="en-GB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4225" y="133392"/>
            <a:ext cx="4310602" cy="612068"/>
          </a:xfrm>
          <a:prstGeom prst="roundRect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School and PVI Setting application info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8105" y="725335"/>
            <a:ext cx="4598871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hlinkClick r:id="rId4"/>
              </a:rPr>
              <a:t>Best Provision Protocol </a:t>
            </a:r>
            <a:r>
              <a:rPr lang="en-GB" sz="1400" dirty="0"/>
              <a:t>– who does what when applying for an education setting place?</a:t>
            </a:r>
          </a:p>
          <a:p>
            <a:endParaRPr lang="en-GB" sz="1400" dirty="0">
              <a:hlinkClick r:id="rId5"/>
            </a:endParaRPr>
          </a:p>
          <a:p>
            <a:r>
              <a:rPr lang="en-GB" sz="1400" dirty="0">
                <a:hlinkClick r:id="rId5"/>
              </a:rPr>
              <a:t>EYE funding forms </a:t>
            </a:r>
            <a:r>
              <a:rPr lang="en-GB" sz="1400" dirty="0"/>
              <a:t>(to be used when applying for preschool, childminder and nurseries) and information re funding streams</a:t>
            </a:r>
          </a:p>
          <a:p>
            <a:endParaRPr lang="en-GB" sz="1400" dirty="0">
              <a:hlinkClick r:id="rId6"/>
            </a:endParaRPr>
          </a:p>
          <a:p>
            <a:r>
              <a:rPr lang="en-GB" sz="1400" dirty="0">
                <a:hlinkClick r:id="rId6"/>
              </a:rPr>
              <a:t>Decelerating Child’s entry to school</a:t>
            </a:r>
            <a:endParaRPr lang="en-GB" sz="1400" dirty="0"/>
          </a:p>
          <a:p>
            <a:endParaRPr lang="en-GB" sz="1400" dirty="0"/>
          </a:p>
          <a:p>
            <a:r>
              <a:rPr lang="en-GB" sz="1400" dirty="0"/>
              <a:t>Admissions guidance and information on </a:t>
            </a:r>
            <a:r>
              <a:rPr lang="en-GB" sz="1400" dirty="0">
                <a:hlinkClick r:id="rId7"/>
              </a:rPr>
              <a:t>Looked after children and school applications</a:t>
            </a:r>
            <a:endParaRPr lang="en-GB" sz="1400" dirty="0"/>
          </a:p>
          <a:p>
            <a:endParaRPr lang="en-GB" sz="1400" dirty="0"/>
          </a:p>
          <a:p>
            <a:r>
              <a:rPr lang="en-GB" sz="1400" dirty="0"/>
              <a:t>Finding childcare – </a:t>
            </a:r>
            <a:r>
              <a:rPr lang="en-GB" sz="1400" dirty="0">
                <a:hlinkClick r:id="rId8"/>
              </a:rPr>
              <a:t>Family information and Services Hub</a:t>
            </a:r>
            <a:endParaRPr lang="en-GB" sz="1400" dirty="0"/>
          </a:p>
          <a:p>
            <a:r>
              <a:rPr lang="en-GB" sz="1400" dirty="0">
                <a:hlinkClick r:id="rId9"/>
              </a:rPr>
              <a:t>School catchment area finder</a:t>
            </a:r>
            <a:r>
              <a:rPr lang="en-GB" sz="1400" dirty="0"/>
              <a:t> (how to find a local school)</a:t>
            </a:r>
          </a:p>
          <a:p>
            <a:r>
              <a:rPr lang="en-GB" sz="1400" dirty="0">
                <a:hlinkClick r:id="rId10"/>
              </a:rPr>
              <a:t>How to make a school application (HCC)</a:t>
            </a:r>
            <a:endParaRPr lang="en-GB" sz="1400" dirty="0"/>
          </a:p>
          <a:p>
            <a:r>
              <a:rPr lang="en-GB" sz="1100" dirty="0"/>
              <a:t>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407" y="133392"/>
            <a:ext cx="1507706" cy="64866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897739" y="5492968"/>
            <a:ext cx="3836003" cy="896713"/>
            <a:chOff x="3215250" y="4095577"/>
            <a:chExt cx="2332661" cy="367866"/>
          </a:xfrm>
        </p:grpSpPr>
        <p:sp>
          <p:nvSpPr>
            <p:cNvPr id="15" name="TextBox 14"/>
            <p:cNvSpPr txBox="1"/>
            <p:nvPr/>
          </p:nvSpPr>
          <p:spPr>
            <a:xfrm>
              <a:off x="3333789" y="4280364"/>
              <a:ext cx="2214122" cy="183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/>
                <a:t> </a:t>
              </a:r>
              <a:r>
                <a:rPr lang="en-GB" sz="1200" dirty="0">
                  <a:hlinkClick r:id="rId12"/>
                </a:rPr>
                <a:t>virtualschool@hants.gov.uk</a:t>
              </a:r>
              <a:endParaRPr lang="en-GB" sz="1200" dirty="0"/>
            </a:p>
            <a:p>
              <a:endParaRPr lang="en-GB" sz="1100" u="sng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215250" y="4095577"/>
              <a:ext cx="1583331" cy="170438"/>
            </a:xfrm>
            <a:prstGeom prst="roundRect">
              <a:avLst/>
            </a:prstGeom>
            <a:solidFill>
              <a:srgbClr val="FF99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200" b="1" dirty="0"/>
                <a:t>Any further questions, comments or suggestions? Please contact us…</a:t>
              </a:r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897739" y="5492968"/>
            <a:ext cx="2603750" cy="809049"/>
          </a:xfrm>
          <a:prstGeom prst="round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100" b="1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FB7292-9C19-4FDB-B718-54C0B64B3641}"/>
              </a:ext>
            </a:extLst>
          </p:cNvPr>
          <p:cNvSpPr txBox="1"/>
          <p:nvPr/>
        </p:nvSpPr>
        <p:spPr>
          <a:xfrm>
            <a:off x="5040571" y="2920585"/>
            <a:ext cx="4598591" cy="20928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 dirty="0"/>
              <a:t>Key Early Years Documents and Books:</a:t>
            </a:r>
          </a:p>
          <a:p>
            <a:r>
              <a:rPr lang="en-GB" sz="1400" b="0" i="0" u="none" strike="noStrike" dirty="0">
                <a:solidFill>
                  <a:srgbClr val="000000"/>
                </a:solidFill>
                <a:effectLst/>
                <a:hlinkClick r:id="rId13"/>
              </a:rPr>
              <a:t>Development Matters in the EYFS </a:t>
            </a:r>
            <a:endParaRPr lang="en-GB" sz="1400" b="0" i="0" u="none" strike="noStrike" dirty="0">
              <a:solidFill>
                <a:srgbClr val="000000"/>
              </a:solidFill>
              <a:effectLst/>
            </a:endParaRPr>
          </a:p>
          <a:p>
            <a:r>
              <a:rPr lang="en-GB" sz="1400" b="0" i="0" u="none" strike="noStrike" dirty="0">
                <a:solidFill>
                  <a:srgbClr val="000000"/>
                </a:solidFill>
                <a:effectLst/>
                <a:hlinkClick r:id="rId14"/>
              </a:rPr>
              <a:t>Birth to 5 matters</a:t>
            </a:r>
            <a:endParaRPr lang="en-GB" sz="1400" b="0" i="0" u="none" strike="noStrike" dirty="0">
              <a:solidFill>
                <a:srgbClr val="000000"/>
              </a:solidFill>
              <a:effectLst/>
            </a:endParaRPr>
          </a:p>
          <a:p>
            <a:r>
              <a:rPr lang="en-GB" sz="1400" b="0" i="0" u="none" strike="noStrike" dirty="0">
                <a:solidFill>
                  <a:srgbClr val="000000"/>
                </a:solidFill>
                <a:effectLst/>
                <a:hlinkClick r:id="rId15"/>
              </a:rPr>
              <a:t>What to Expect When </a:t>
            </a:r>
            <a:r>
              <a:rPr lang="en-GB" sz="1400" dirty="0">
                <a:solidFill>
                  <a:srgbClr val="000000"/>
                </a:solidFill>
              </a:rPr>
              <a:t> </a:t>
            </a:r>
            <a:endParaRPr lang="en-GB" sz="1400" b="0" i="0" u="none" strike="noStrike" dirty="0">
              <a:solidFill>
                <a:srgbClr val="000000"/>
              </a:solidFill>
              <a:effectLst/>
            </a:endParaRPr>
          </a:p>
          <a:p>
            <a:r>
              <a:rPr lang="en-GB" sz="1400" b="0" i="0" u="none" strike="noStrike" dirty="0">
                <a:solidFill>
                  <a:srgbClr val="000000"/>
                </a:solidFill>
                <a:effectLst/>
                <a:hlinkClick r:id="rId16"/>
              </a:rPr>
              <a:t>Children’s Therapy Service: Early Years Developmental Checklist</a:t>
            </a:r>
            <a:endParaRPr lang="en-GB" sz="1400" b="0" i="0" u="none" strike="noStrike" dirty="0">
              <a:solidFill>
                <a:srgbClr val="000000"/>
              </a:solidFill>
              <a:effectLst/>
            </a:endParaRPr>
          </a:p>
          <a:p>
            <a:r>
              <a:rPr lang="en-GB" sz="1400" dirty="0">
                <a:solidFill>
                  <a:srgbClr val="000000"/>
                </a:solidFill>
              </a:rPr>
              <a:t>Child development books such as Mary Sheridan or Jennie Lindon etc</a:t>
            </a:r>
            <a:endParaRPr lang="en-GB" sz="1400" b="0" i="0" u="none" strike="noStrike" dirty="0">
              <a:solidFill>
                <a:srgbClr val="000000"/>
              </a:solidFill>
              <a:effectLst/>
            </a:endParaRPr>
          </a:p>
          <a:p>
            <a:endParaRPr lang="en-GB" dirty="0"/>
          </a:p>
        </p:txBody>
      </p:sp>
      <p:pic>
        <p:nvPicPr>
          <p:cNvPr id="18" name="Picture 17" descr="A picture containing boy, fruit, young, flower&#10;&#10;Description automatically generated">
            <a:extLst>
              <a:ext uri="{FF2B5EF4-FFF2-40B4-BE49-F238E27FC236}">
                <a16:creationId xmlns:a16="http://schemas.microsoft.com/office/drawing/2014/main" id="{BA38D580-1A37-4056-8BD2-502705881B4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858" y="4750814"/>
            <a:ext cx="1530342" cy="1988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 descr="A picture containing device&#10;&#10;Description automatically generated">
            <a:extLst>
              <a:ext uri="{FF2B5EF4-FFF2-40B4-BE49-F238E27FC236}">
                <a16:creationId xmlns:a16="http://schemas.microsoft.com/office/drawing/2014/main" id="{DD1684D9-206A-4A29-A62F-2A5291C9F4D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577" y="4497454"/>
            <a:ext cx="1515743" cy="2136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Rounded Rectangle 11">
            <a:extLst>
              <a:ext uri="{FF2B5EF4-FFF2-40B4-BE49-F238E27FC236}">
                <a16:creationId xmlns:a16="http://schemas.microsoft.com/office/drawing/2014/main" id="{00C4E723-7597-475B-9F13-822C6A1177A2}"/>
              </a:ext>
            </a:extLst>
          </p:cNvPr>
          <p:cNvSpPr/>
          <p:nvPr/>
        </p:nvSpPr>
        <p:spPr>
          <a:xfrm>
            <a:off x="140376" y="4068491"/>
            <a:ext cx="4310602" cy="1045520"/>
          </a:xfrm>
          <a:prstGeom prst="roundRect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Visit the Virtual School Moodle for more leaflets and information</a:t>
            </a:r>
          </a:p>
          <a:p>
            <a:r>
              <a:rPr lang="en-GB" b="1" dirty="0"/>
              <a:t>https://virtualschool.hants.gov.uk/</a:t>
            </a:r>
          </a:p>
        </p:txBody>
      </p:sp>
    </p:spTree>
    <p:extLst>
      <p:ext uri="{BB962C8B-B14F-4D97-AF65-F5344CB8AC3E}">
        <p14:creationId xmlns:p14="http://schemas.microsoft.com/office/powerpoint/2010/main" val="809740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8464" y="116632"/>
            <a:ext cx="3744416" cy="612068"/>
          </a:xfrm>
          <a:prstGeom prst="roundRect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Virtual School and Statutory documents..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73494" y="5282337"/>
            <a:ext cx="2335290" cy="16030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6455" y="788341"/>
            <a:ext cx="4536504" cy="20325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en-GB" sz="1400" dirty="0">
                <a:solidFill>
                  <a:schemeClr val="tx1"/>
                </a:solidFill>
                <a:hlinkClick r:id="rId2"/>
              </a:rPr>
              <a:t>Corporate Parenting principles for Looked After Children</a:t>
            </a:r>
            <a:endParaRPr lang="en-GB" sz="1400" dirty="0">
              <a:solidFill>
                <a:schemeClr val="tx1"/>
              </a:solidFill>
            </a:endParaRPr>
          </a:p>
          <a:p>
            <a:endParaRPr lang="en-GB" sz="1400" dirty="0">
              <a:solidFill>
                <a:schemeClr val="tx1"/>
              </a:solidFill>
            </a:endParaRPr>
          </a:p>
          <a:p>
            <a:r>
              <a:rPr lang="en-GB" sz="1400" dirty="0">
                <a:solidFill>
                  <a:schemeClr val="tx1"/>
                </a:solidFill>
                <a:hlinkClick r:id="rId3"/>
              </a:rPr>
              <a:t>Designated teacher (or Designated Lead) for Children in Care Guidance</a:t>
            </a:r>
            <a:endParaRPr lang="en-GB" sz="1400" dirty="0">
              <a:solidFill>
                <a:schemeClr val="tx1"/>
              </a:solidFill>
            </a:endParaRPr>
          </a:p>
          <a:p>
            <a:r>
              <a:rPr lang="en-GB" sz="1400" dirty="0">
                <a:solidFill>
                  <a:schemeClr val="tx1"/>
                </a:solidFill>
                <a:hlinkClick r:id="rId4"/>
              </a:rPr>
              <a:t>Promoting the education of Looked After Children and Previously Looked After Children </a:t>
            </a:r>
            <a:endParaRPr lang="en-GB" sz="1400" dirty="0">
              <a:solidFill>
                <a:schemeClr val="tx1"/>
              </a:solidFill>
            </a:endParaRPr>
          </a:p>
          <a:p>
            <a:r>
              <a:rPr lang="en-GB" sz="1400" dirty="0">
                <a:solidFill>
                  <a:schemeClr val="tx1"/>
                </a:solidFill>
                <a:hlinkClick r:id="rId5"/>
              </a:rPr>
              <a:t>Behaviour and Attendance guidance. Resources for schools </a:t>
            </a:r>
            <a:endParaRPr lang="en-GB" sz="1400" dirty="0">
              <a:solidFill>
                <a:schemeClr val="tx1"/>
              </a:solidFill>
            </a:endParaRPr>
          </a:p>
          <a:p>
            <a:r>
              <a:rPr lang="en-GB" sz="1400" dirty="0">
                <a:solidFill>
                  <a:schemeClr val="tx1"/>
                </a:solidFill>
                <a:hlinkClick r:id="rId6"/>
              </a:rPr>
              <a:t>School Evaluation Framework (SEF)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8" name="Flowchart: Stored Data 7"/>
          <p:cNvSpPr/>
          <p:nvPr/>
        </p:nvSpPr>
        <p:spPr>
          <a:xfrm rot="10800000">
            <a:off x="385462" y="5335075"/>
            <a:ext cx="2592288" cy="1315662"/>
          </a:xfrm>
          <a:prstGeom prst="flowChartOnlineStorage">
            <a:avLst/>
          </a:prstGeom>
          <a:noFill/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7473279" y="5297211"/>
            <a:ext cx="2304257" cy="16030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>
                <a:solidFill>
                  <a:schemeClr val="tx1"/>
                </a:solidFill>
              </a:rPr>
              <a:t>Virtual </a:t>
            </a:r>
            <a:r>
              <a:rPr lang="en-GB" sz="1200" dirty="0">
                <a:solidFill>
                  <a:schemeClr val="tx1"/>
                </a:solidFill>
              </a:rPr>
              <a:t>school : </a:t>
            </a:r>
          </a:p>
          <a:p>
            <a:r>
              <a:rPr lang="en-GB" sz="1200" dirty="0">
                <a:solidFill>
                  <a:schemeClr val="tx1"/>
                </a:solidFill>
                <a:hlinkClick r:id="rId7"/>
              </a:rPr>
              <a:t>Virtual school@hants.gov.uk</a:t>
            </a:r>
            <a:endParaRPr lang="en-GB" sz="1200" dirty="0">
              <a:solidFill>
                <a:schemeClr val="tx1"/>
              </a:solidFill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Moodle access: </a:t>
            </a:r>
            <a:r>
              <a:rPr lang="en-GB" sz="1200" dirty="0">
                <a:solidFill>
                  <a:schemeClr val="tx1"/>
                </a:solidFill>
                <a:hlinkClick r:id="rId8"/>
              </a:rPr>
              <a:t>vsmoodle@hants.gov.uk</a:t>
            </a:r>
            <a:endParaRPr lang="en-GB" sz="1200" dirty="0">
              <a:solidFill>
                <a:schemeClr val="tx1"/>
              </a:solidFill>
            </a:endParaRPr>
          </a:p>
          <a:p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085140" y="116631"/>
            <a:ext cx="4188339" cy="762309"/>
          </a:xfrm>
          <a:prstGeom prst="roundRect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Attachment and trauma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129878" y="5285723"/>
            <a:ext cx="2335290" cy="16030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.</a:t>
            </a:r>
          </a:p>
          <a:p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23" name="Flowchart: Stored Data 22"/>
          <p:cNvSpPr/>
          <p:nvPr/>
        </p:nvSpPr>
        <p:spPr>
          <a:xfrm rot="10800000">
            <a:off x="3800872" y="5338461"/>
            <a:ext cx="2592288" cy="1315662"/>
          </a:xfrm>
          <a:prstGeom prst="flowChartOnlineStorage">
            <a:avLst/>
          </a:prstGeom>
          <a:noFill/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lowchart: Stored Data 26"/>
          <p:cNvSpPr/>
          <p:nvPr/>
        </p:nvSpPr>
        <p:spPr>
          <a:xfrm rot="10800000">
            <a:off x="385463" y="4796120"/>
            <a:ext cx="2592288" cy="460678"/>
          </a:xfrm>
          <a:prstGeom prst="flowChartOnlineStorage">
            <a:avLst/>
          </a:prstGeom>
          <a:solidFill>
            <a:srgbClr val="FF9900"/>
          </a:solidFill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ounded Rectangle 27"/>
          <p:cNvSpPr/>
          <p:nvPr/>
        </p:nvSpPr>
        <p:spPr>
          <a:xfrm>
            <a:off x="745502" y="4941168"/>
            <a:ext cx="2019013" cy="3370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>
                <a:solidFill>
                  <a:schemeClr val="bg1"/>
                </a:solidFill>
              </a:rPr>
              <a:t>EYPP, 2 year old funding, Pupil Premium</a:t>
            </a:r>
          </a:p>
          <a:p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29" name="Flowchart: Stored Data 28"/>
          <p:cNvSpPr/>
          <p:nvPr/>
        </p:nvSpPr>
        <p:spPr>
          <a:xfrm rot="10800000">
            <a:off x="3785707" y="4797152"/>
            <a:ext cx="2592288" cy="460678"/>
          </a:xfrm>
          <a:prstGeom prst="flowChartOnlineStorage">
            <a:avLst/>
          </a:prstGeom>
          <a:solidFill>
            <a:srgbClr val="FF9900"/>
          </a:solidFill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ounded Rectangle 29"/>
          <p:cNvSpPr/>
          <p:nvPr/>
        </p:nvSpPr>
        <p:spPr>
          <a:xfrm>
            <a:off x="4145746" y="4942200"/>
            <a:ext cx="2019013" cy="3370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>
                <a:solidFill>
                  <a:schemeClr val="bg1"/>
                </a:solidFill>
              </a:rPr>
              <a:t>PEPs</a:t>
            </a:r>
          </a:p>
          <a:p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31" name="Flowchart: Stored Data 30"/>
          <p:cNvSpPr/>
          <p:nvPr/>
        </p:nvSpPr>
        <p:spPr>
          <a:xfrm rot="10800000">
            <a:off x="7113241" y="4819134"/>
            <a:ext cx="2592288" cy="460678"/>
          </a:xfrm>
          <a:prstGeom prst="flowChartOnlineStorage">
            <a:avLst/>
          </a:prstGeom>
          <a:solidFill>
            <a:srgbClr val="FF9900"/>
          </a:solidFill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ounded Rectangle 31"/>
          <p:cNvSpPr/>
          <p:nvPr/>
        </p:nvSpPr>
        <p:spPr>
          <a:xfrm>
            <a:off x="7473279" y="4964182"/>
            <a:ext cx="2304257" cy="3370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>
                <a:solidFill>
                  <a:schemeClr val="bg1"/>
                </a:solidFill>
              </a:rPr>
              <a:t>Email addresses</a:t>
            </a:r>
          </a:p>
          <a:p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889500" y="1052736"/>
            <a:ext cx="5176068" cy="3600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en-GB" sz="110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9161B2-5065-4D44-BC1A-19A9E670730C}"/>
              </a:ext>
            </a:extLst>
          </p:cNvPr>
          <p:cNvSpPr txBox="1"/>
          <p:nvPr/>
        </p:nvSpPr>
        <p:spPr>
          <a:xfrm>
            <a:off x="5085140" y="1136273"/>
            <a:ext cx="482086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i="0" u="none" strike="noStrike" dirty="0">
                <a:solidFill>
                  <a:srgbClr val="444444"/>
                </a:solidFill>
                <a:effectLst/>
                <a:latin typeface="Calibri" panose="020F0502020204030204" pitchFamily="34" charset="0"/>
                <a:hlinkClick r:id="rId9"/>
              </a:rPr>
              <a:t>Anna Freud National Centre for Children and Families</a:t>
            </a:r>
            <a:endParaRPr lang="en-GB" sz="1400" b="0" i="0" u="none" strike="noStrike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r>
              <a:rPr lang="en-GB" sz="1400" b="0" i="0" u="none" strike="noStrike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Braveheart - </a:t>
            </a:r>
            <a:r>
              <a:rPr lang="en-GB" sz="1400" b="0" i="0" u="none" strike="noStrike" dirty="0">
                <a:solidFill>
                  <a:srgbClr val="444444"/>
                </a:solidFill>
                <a:effectLst/>
                <a:latin typeface="Calibri" panose="020F0502020204030204" pitchFamily="34" charset="0"/>
                <a:hlinkClick r:id="rId10"/>
              </a:rPr>
              <a:t>Attachment and Trauma</a:t>
            </a:r>
            <a:r>
              <a:rPr lang="en-GB" sz="1400" b="0" i="0" u="none" strike="noStrike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r>
              <a:rPr lang="en-GB" sz="1400" dirty="0">
                <a:solidFill>
                  <a:srgbClr val="444444"/>
                </a:solidFill>
                <a:latin typeface="Calibri" panose="020F0502020204030204" pitchFamily="34" charset="0"/>
                <a:hlinkClick r:id="rId11"/>
              </a:rPr>
              <a:t>Social and Emotional Aspects of Development (EYFS)</a:t>
            </a:r>
            <a:endParaRPr lang="en-GB" sz="1400" dirty="0">
              <a:solidFill>
                <a:srgbClr val="444444"/>
              </a:solidFill>
              <a:latin typeface="Calibri" panose="020F0502020204030204" pitchFamily="34" charset="0"/>
            </a:endParaRPr>
          </a:p>
          <a:p>
            <a:r>
              <a:rPr lang="en-GB" sz="1400" dirty="0">
                <a:latin typeface="Calibri" panose="020F0502020204030204" pitchFamily="34" charset="0"/>
              </a:rPr>
              <a:t>Barnardos – </a:t>
            </a:r>
            <a:r>
              <a:rPr lang="en-GB" sz="1400" dirty="0">
                <a:solidFill>
                  <a:srgbClr val="444444"/>
                </a:solidFill>
                <a:latin typeface="Calibri" panose="020F0502020204030204" pitchFamily="34" charset="0"/>
                <a:hlinkClick r:id="rId12"/>
              </a:rPr>
              <a:t>Key person approach</a:t>
            </a:r>
            <a:endParaRPr lang="en-GB" sz="1400" dirty="0">
              <a:solidFill>
                <a:srgbClr val="444444"/>
              </a:solidFill>
              <a:latin typeface="Calibri" panose="020F0502020204030204" pitchFamily="34" charset="0"/>
            </a:endParaRPr>
          </a:p>
          <a:p>
            <a:r>
              <a:rPr lang="en-GB" sz="1400" dirty="0">
                <a:solidFill>
                  <a:srgbClr val="444444"/>
                </a:solidFill>
                <a:latin typeface="Calibri" panose="020F0502020204030204" pitchFamily="34" charset="0"/>
                <a:hlinkClick r:id="rId13"/>
              </a:rPr>
              <a:t>Hampshire and Isle of Wight Attachment and Trauma resources </a:t>
            </a:r>
            <a:endParaRPr lang="en-GB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AFFEC8-13BA-40C4-9D58-8F5E9132769F}"/>
              </a:ext>
            </a:extLst>
          </p:cNvPr>
          <p:cNvSpPr txBox="1"/>
          <p:nvPr/>
        </p:nvSpPr>
        <p:spPr>
          <a:xfrm>
            <a:off x="59179" y="3591366"/>
            <a:ext cx="4001414" cy="95410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GB" sz="1400" b="0" u="none" strike="noStrike" dirty="0">
                <a:solidFill>
                  <a:srgbClr val="222222"/>
                </a:solidFill>
                <a:effectLst/>
                <a:hlinkClick r:id="rId14"/>
              </a:rPr>
              <a:t>Hampshire and Isle of Wight Virtual School and College for children in care</a:t>
            </a:r>
            <a:r>
              <a:rPr lang="en-GB" sz="1400" dirty="0">
                <a:solidFill>
                  <a:srgbClr val="222222"/>
                </a:solidFill>
                <a:hlinkClick r:id="rId14"/>
              </a:rPr>
              <a:t> website</a:t>
            </a:r>
            <a:endParaRPr lang="en-GB" sz="1400" dirty="0">
              <a:solidFill>
                <a:srgbClr val="222222"/>
              </a:solidFill>
            </a:endParaRPr>
          </a:p>
          <a:p>
            <a:r>
              <a:rPr lang="en-GB" sz="1400" dirty="0">
                <a:solidFill>
                  <a:srgbClr val="222222"/>
                </a:solidFill>
                <a:hlinkClick r:id="rId15"/>
              </a:rPr>
              <a:t>Virtual School Moodle</a:t>
            </a:r>
            <a:endParaRPr lang="en-GB" sz="1400" dirty="0"/>
          </a:p>
          <a:p>
            <a:r>
              <a:rPr lang="en-GB" sz="1400" dirty="0">
                <a:hlinkClick r:id="rId16"/>
              </a:rPr>
              <a:t>NSPCC</a:t>
            </a:r>
            <a:endParaRPr lang="en-GB" sz="1400" dirty="0"/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6C9A2AD4-46EF-4281-BB53-1580A5D441D7}"/>
              </a:ext>
            </a:extLst>
          </p:cNvPr>
          <p:cNvSpPr/>
          <p:nvPr/>
        </p:nvSpPr>
        <p:spPr>
          <a:xfrm>
            <a:off x="128464" y="2899160"/>
            <a:ext cx="3744416" cy="612068"/>
          </a:xfrm>
          <a:prstGeom prst="roundRect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Useful links</a:t>
            </a:r>
          </a:p>
        </p:txBody>
      </p:sp>
      <p:sp>
        <p:nvSpPr>
          <p:cNvPr id="11" name="Flowchart: Stored Data 10">
            <a:extLst>
              <a:ext uri="{FF2B5EF4-FFF2-40B4-BE49-F238E27FC236}">
                <a16:creationId xmlns:a16="http://schemas.microsoft.com/office/drawing/2014/main" id="{A475CB0F-6BF3-4093-82FE-99293F780548}"/>
              </a:ext>
            </a:extLst>
          </p:cNvPr>
          <p:cNvSpPr/>
          <p:nvPr/>
        </p:nvSpPr>
        <p:spPr>
          <a:xfrm rot="10800000">
            <a:off x="7113241" y="5392301"/>
            <a:ext cx="2592288" cy="1315662"/>
          </a:xfrm>
          <a:prstGeom prst="flowChartOnlineStorage">
            <a:avLst/>
          </a:prstGeom>
          <a:noFill/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76E372C-88C4-41BE-8F3D-57638C412C22}"/>
              </a:ext>
            </a:extLst>
          </p:cNvPr>
          <p:cNvSpPr txBox="1"/>
          <p:nvPr/>
        </p:nvSpPr>
        <p:spPr>
          <a:xfrm>
            <a:off x="4267547" y="5529349"/>
            <a:ext cx="1811635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hlinkClick r:id="rId17"/>
              </a:rPr>
              <a:t>EY PEPs and Guidance</a:t>
            </a:r>
            <a:endParaRPr lang="en-GB" sz="1200" dirty="0"/>
          </a:p>
          <a:p>
            <a:r>
              <a:rPr lang="en-GB" sz="1200" dirty="0">
                <a:hlinkClick r:id="rId17"/>
              </a:rPr>
              <a:t>Yr. R PEPs and Guidance </a:t>
            </a:r>
            <a:r>
              <a:rPr lang="en-GB" sz="1200" dirty="0"/>
              <a:t>​</a:t>
            </a:r>
          </a:p>
          <a:p>
            <a:r>
              <a:rPr lang="en-GB" sz="1200" dirty="0"/>
              <a:t>all PEPs are emailed to: </a:t>
            </a:r>
          </a:p>
          <a:p>
            <a:r>
              <a:rPr lang="en-GB" sz="1200" dirty="0">
                <a:hlinkClick r:id="rId18"/>
              </a:rPr>
              <a:t>HCC.PEPs@hants.gov.uk</a:t>
            </a:r>
            <a:endParaRPr lang="en-GB" sz="1200" dirty="0"/>
          </a:p>
          <a:p>
            <a:endParaRPr lang="en-GB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FAAC49A-0558-4863-BB49-EA4CB2A8FE76}"/>
              </a:ext>
            </a:extLst>
          </p:cNvPr>
          <p:cNvSpPr txBox="1"/>
          <p:nvPr/>
        </p:nvSpPr>
        <p:spPr>
          <a:xfrm>
            <a:off x="787351" y="5521565"/>
            <a:ext cx="24144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dk1"/>
                </a:solidFill>
                <a:hlinkClick r:id="rId19"/>
              </a:rPr>
              <a:t>EYPP</a:t>
            </a:r>
            <a:r>
              <a:rPr lang="en-GB" sz="1200" dirty="0">
                <a:solidFill>
                  <a:schemeClr val="dk1"/>
                </a:solidFill>
              </a:rPr>
              <a:t> </a:t>
            </a:r>
          </a:p>
          <a:p>
            <a:r>
              <a:rPr lang="en-GB" sz="1200" dirty="0">
                <a:solidFill>
                  <a:schemeClr val="dk1"/>
                </a:solidFill>
                <a:hlinkClick r:id="rId20"/>
              </a:rPr>
              <a:t>HCC EYE funding for 2</a:t>
            </a:r>
            <a:endParaRPr lang="en-GB" sz="1200" dirty="0">
              <a:solidFill>
                <a:schemeClr val="dk1"/>
              </a:solidFill>
            </a:endParaRPr>
          </a:p>
          <a:p>
            <a:r>
              <a:rPr lang="en-GB" sz="1200" dirty="0">
                <a:solidFill>
                  <a:schemeClr val="dk1"/>
                </a:solidFill>
                <a:hlinkClick r:id="rId21"/>
              </a:rPr>
              <a:t>HCC EYE funding for 3 and 4 year olds</a:t>
            </a:r>
            <a:endParaRPr lang="en-GB" sz="1200" dirty="0">
              <a:solidFill>
                <a:schemeClr val="dk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E86FC2-0B1E-4687-98F1-ECD1CF273084}"/>
              </a:ext>
            </a:extLst>
          </p:cNvPr>
          <p:cNvSpPr txBox="1"/>
          <p:nvPr/>
        </p:nvSpPr>
        <p:spPr>
          <a:xfrm>
            <a:off x="5125961" y="3305826"/>
            <a:ext cx="4100115" cy="12311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>
                <a:solidFill>
                  <a:srgbClr val="444444"/>
                </a:solidFill>
                <a:latin typeface="Calibri"/>
                <a:cs typeface="Calibri"/>
              </a:rPr>
              <a:t> </a:t>
            </a:r>
            <a:r>
              <a:rPr lang="en-GB" sz="1400">
                <a:latin typeface="Calibri"/>
                <a:cs typeface="Calibri"/>
                <a:hlinkClick r:id="rId22"/>
              </a:rPr>
              <a:t>Adoption UK</a:t>
            </a:r>
            <a:r>
              <a:rPr lang="en-GB" sz="1400">
                <a:latin typeface="Calibri"/>
                <a:cs typeface="Calibri"/>
              </a:rPr>
              <a:t> – Lets learn together (information leaflet)</a:t>
            </a:r>
            <a:endParaRPr lang="en-GB" sz="1400" b="0" i="0" u="none" strike="noStrike">
              <a:effectLst/>
              <a:latin typeface="Calibri" panose="020F0502020204030204" pitchFamily="34" charset="0"/>
              <a:cs typeface="Calibri"/>
            </a:endParaRPr>
          </a:p>
          <a:p>
            <a:r>
              <a:rPr lang="en-GB" sz="1400" b="0" i="0" u="none" strike="noStrike" dirty="0">
                <a:solidFill>
                  <a:srgbClr val="444444"/>
                </a:solidFill>
                <a:effectLst/>
                <a:latin typeface="Calibri" panose="020F0502020204030204" pitchFamily="34" charset="0"/>
                <a:hlinkClick r:id="rId23"/>
              </a:rPr>
              <a:t>Schools guide for adopted children and permanently placed children</a:t>
            </a:r>
            <a:endParaRPr lang="en-GB" sz="1400" b="0" i="0" u="none" strike="noStrike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16" name="Rounded Rectangle 19">
            <a:extLst>
              <a:ext uri="{FF2B5EF4-FFF2-40B4-BE49-F238E27FC236}">
                <a16:creationId xmlns:a16="http://schemas.microsoft.com/office/drawing/2014/main" id="{E32827A0-ED57-44D3-A671-A4BC9693275C}"/>
              </a:ext>
            </a:extLst>
          </p:cNvPr>
          <p:cNvSpPr/>
          <p:nvPr/>
        </p:nvSpPr>
        <p:spPr>
          <a:xfrm>
            <a:off x="5081850" y="2413394"/>
            <a:ext cx="4188339" cy="762309"/>
          </a:xfrm>
          <a:prstGeom prst="roundRect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Adoption</a:t>
            </a:r>
          </a:p>
        </p:txBody>
      </p:sp>
    </p:spTree>
    <p:extLst>
      <p:ext uri="{BB962C8B-B14F-4D97-AF65-F5344CB8AC3E}">
        <p14:creationId xmlns:p14="http://schemas.microsoft.com/office/powerpoint/2010/main" val="2010768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tem_x0020_ID xmlns="c5dbf80e-f509-45f6-9fe5-406e3eefabbb">EY PVI  and SW Leaflet</Item_x0020_ID>
    <Active_x0020_Document xmlns="c5dbf80e-f509-45f6-9fe5-406e3eefabbb">true</Active_x0020_Document>
    <TaxCatchAll xmlns="c5dbf80e-f509-45f6-9fe5-406e3eefabbb">
      <Value>689</Value>
      <Value>633</Value>
      <Value>15</Value>
    </TaxCatchAll>
    <ad12e5300b7543dba4718901bd0b4d26 xmlns="c5dbf80e-f509-45f6-9fe5-406e3eefabbb">
      <Terms xmlns="http://schemas.microsoft.com/office/infopath/2007/PartnerControls">
        <TermInfo xmlns="http://schemas.microsoft.com/office/infopath/2007/PartnerControls">
          <TermName xmlns="http://schemas.microsoft.com/office/infopath/2007/PartnerControls">Training Delivery</TermName>
          <TermId xmlns="http://schemas.microsoft.com/office/infopath/2007/PartnerControls">0ef8e05b-92a2-4927-8af0-c938b0cbd77b</TermId>
        </TermInfo>
      </Terms>
    </ad12e5300b7543dba4718901bd0b4d26>
    <hc632fe273cb498aa970207d30c3b1d8 xmlns="c5dbf80e-f509-45f6-9fe5-406e3eefabbb">
      <Terms xmlns="http://schemas.microsoft.com/office/infopath/2007/PartnerControls">
        <TermInfo xmlns="http://schemas.microsoft.com/office/infopath/2007/PartnerControls">
          <TermName xmlns="http://schemas.microsoft.com/office/infopath/2007/PartnerControls">Brochure / Leaflet / Poster</TermName>
          <TermId xmlns="http://schemas.microsoft.com/office/infopath/2007/PartnerControls">6371c4be-d71a-4eca-86d9-2763f3f14244</TermId>
        </TermInfo>
      </Terms>
    </hc632fe273cb498aa970207d30c3b1d8>
    <eeadced8a35a499eaa6ae428604d987c xmlns="c5dbf80e-f509-45f6-9fe5-406e3eefabbb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2020/2021</TermName>
          <TermId xmlns="http://schemas.microsoft.com/office/infopath/2007/PartnerControls">023acec2-200d-43af-9f3b-6d269b4fbd47</TermId>
        </TermInfo>
      </Terms>
    </eeadced8a35a499eaa6ae428604d987c>
    <_dlc_DocId xmlns="dac9d169-87c7-439a-9d3c-116151fb24e3">EIHNDOCID-498695300-9983</_dlc_DocId>
    <_dlc_DocIdUrl xmlns="dac9d169-87c7-439a-9d3c-116151fb24e3">
      <Url>https://hants.sharepoint.com/sites/EIHN/VS/_layouts/15/DocIdRedir.aspx?ID=EIHNDOCID-498695300-9983</Url>
      <Description>EIHNDOCID-498695300-9983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Virtual School for Children in Care" ma:contentTypeID="0x0101004E1B537BC2B2AD43A5AF5311D732D3AAE100647F40790072254282ECBF5F6C3CA1DB" ma:contentTypeVersion="1767" ma:contentTypeDescription="" ma:contentTypeScope="" ma:versionID="7dde0626c57fe0cf41f03d18f922ccc8">
  <xsd:schema xmlns:xsd="http://www.w3.org/2001/XMLSchema" xmlns:xs="http://www.w3.org/2001/XMLSchema" xmlns:p="http://schemas.microsoft.com/office/2006/metadata/properties" xmlns:ns2="c5dbf80e-f509-45f6-9fe5-406e3eefabbb" xmlns:ns3="dac9d169-87c7-439a-9d3c-116151fb24e3" targetNamespace="http://schemas.microsoft.com/office/2006/metadata/properties" ma:root="true" ma:fieldsID="b0fd73a33eae31a3c2f083e001e73500" ns2:_="" ns3:_="">
    <xsd:import namespace="c5dbf80e-f509-45f6-9fe5-406e3eefabbb"/>
    <xsd:import namespace="dac9d169-87c7-439a-9d3c-116151fb24e3"/>
    <xsd:element name="properties">
      <xsd:complexType>
        <xsd:sequence>
          <xsd:element name="documentManagement">
            <xsd:complexType>
              <xsd:all>
                <xsd:element ref="ns2:hc632fe273cb498aa970207d30c3b1d8" minOccurs="0"/>
                <xsd:element ref="ns2:TaxCatchAll" minOccurs="0"/>
                <xsd:element ref="ns2:TaxCatchAllLabel" minOccurs="0"/>
                <xsd:element ref="ns2:Item_x0020_ID" minOccurs="0"/>
                <xsd:element ref="ns2:Active_x0020_Document" minOccurs="0"/>
                <xsd:element ref="ns2:ad12e5300b7543dba4718901bd0b4d26" minOccurs="0"/>
                <xsd:element ref="ns2:eeadced8a35a499eaa6ae428604d987c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dbf80e-f509-45f6-9fe5-406e3eefabbb" elementFormDefault="qualified">
    <xsd:import namespace="http://schemas.microsoft.com/office/2006/documentManagement/types"/>
    <xsd:import namespace="http://schemas.microsoft.com/office/infopath/2007/PartnerControls"/>
    <xsd:element name="hc632fe273cb498aa970207d30c3b1d8" ma:index="8" nillable="true" ma:taxonomy="true" ma:internalName="hc632fe273cb498aa970207d30c3b1d8" ma:taxonomyFieldName="Document_x0020_Type" ma:displayName="Document Type" ma:default="" ma:fieldId="{1c632fe2-73cb-498a-a970-207d30c3b1d8}" ma:sspId="3c5dbf34-c73a-430c-9290-9174ad787734" ma:termSetId="b599ea14-30b5-458d-8ef2-998774c2af3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4d4a312c-8bfd-4205-9607-3e85c687ffc4}" ma:internalName="TaxCatchAll" ma:showField="CatchAllData" ma:web="dac9d169-87c7-439a-9d3c-116151fb24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4d4a312c-8bfd-4205-9607-3e85c687ffc4}" ma:internalName="TaxCatchAllLabel" ma:readOnly="true" ma:showField="CatchAllDataLabel" ma:web="dac9d169-87c7-439a-9d3c-116151fb24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tem_x0020_ID" ma:index="12" nillable="true" ma:displayName="Item ID" ma:internalName="Item_x0020_ID">
      <xsd:simpleType>
        <xsd:restriction base="dms:Text">
          <xsd:maxLength value="255"/>
        </xsd:restriction>
      </xsd:simpleType>
    </xsd:element>
    <xsd:element name="Active_x0020_Document" ma:index="13" nillable="true" ma:displayName="Active Document" ma:default="1" ma:internalName="Active_x0020_Document">
      <xsd:simpleType>
        <xsd:restriction base="dms:Boolean"/>
      </xsd:simpleType>
    </xsd:element>
    <xsd:element name="ad12e5300b7543dba4718901bd0b4d26" ma:index="14" ma:taxonomy="true" ma:internalName="ad12e5300b7543dba4718901bd0b4d26" ma:taxonomyFieldName="Virtual_x0020_School_x0020_for_x0020_Children_x0020_in_x0020_Care" ma:displayName="Virtual School for Children in Care" ma:readOnly="false" ma:default="" ma:fieldId="{ad12e530-0b75-43db-a471-8901bd0b4d26}" ma:sspId="3c5dbf34-c73a-430c-9290-9174ad787734" ma:termSetId="f64eb736-13c1-4f19-814c-82c549873d0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eadced8a35a499eaa6ae428604d987c" ma:index="16" nillable="true" ma:taxonomy="true" ma:internalName="eeadced8a35a499eaa6ae428604d987c" ma:taxonomyFieldName="Financial_x0020_Year" ma:displayName="Financial Year" ma:default="" ma:fieldId="{eeadced8-a35a-499e-aa6a-e428604d987c}" ma:sspId="3c5dbf34-c73a-430c-9290-9174ad787734" ma:termSetId="7d71bb9a-de29-4fe1-ae9a-43907322fcf5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c9d169-87c7-439a-9d3c-116151fb24e3" elementFormDefault="qualified">
    <xsd:import namespace="http://schemas.microsoft.com/office/2006/documentManagement/types"/>
    <xsd:import namespace="http://schemas.microsoft.com/office/infopath/2007/PartnerControls"/>
    <xsd:element name="_dlc_DocId" ma:index="1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SharedContentType xmlns="Microsoft.SharePoint.Taxonomy.ContentTypeSync" SourceId="3c5dbf34-c73a-430c-9290-9174ad787734" ContentTypeId="0x0101004E1B537BC2B2AD43A5AF5311D732D3AA" PreviousValue="false"/>
</file>

<file path=customXml/itemProps1.xml><?xml version="1.0" encoding="utf-8"?>
<ds:datastoreItem xmlns:ds="http://schemas.openxmlformats.org/officeDocument/2006/customXml" ds:itemID="{50F1A908-22D7-4AC1-B9B4-3C9A79877BBF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9F0E0F89-9B46-4D20-BD26-2182B8677CA5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c5dbf80e-f509-45f6-9fe5-406e3eefabbb"/>
    <ds:schemaRef ds:uri="dac9d169-87c7-439a-9d3c-116151fb24e3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4E12407-C490-4DAD-A74D-0679A60F81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dbf80e-f509-45f6-9fe5-406e3eefabbb"/>
    <ds:schemaRef ds:uri="dac9d169-87c7-439a-9d3c-116151fb24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EFC3AC2-66E5-4D92-B5B9-150F508DED14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978966F4-489B-4DAA-84CE-62A9FAD7E6BA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459</Words>
  <Application>Microsoft Office PowerPoint</Application>
  <PresentationFormat>A4 Paper (210x297 mm)</PresentationFormat>
  <Paragraphs>61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>Isle of Wight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Bell, Matthew</dc:creator>
  <cp:lastModifiedBy>Todd, Jennifer</cp:lastModifiedBy>
  <cp:revision>2</cp:revision>
  <cp:lastPrinted>2019-02-19T16:47:08Z</cp:lastPrinted>
  <dcterms:created xsi:type="dcterms:W3CDTF">2019-02-13T10:49:17Z</dcterms:created>
  <dcterms:modified xsi:type="dcterms:W3CDTF">2024-06-25T11:14:14Z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0x0101004E1B537BC2B2AD43A5AF5311D732D3AAE100647F40790072254282ECBF5F6C3CA1DB</vt:lpwstr>
  </property>
  <property fmtid="{D5CDD505-2E9C-101B-9397-08002B2CF9AE}" pid="3" name="_dlc_policyId">
    <vt:lpwstr>0x0101004E1B537BC2B2AD43A5AF5311D732D3AA|1208973698</vt:lpwstr>
  </property>
  <property fmtid="{D5CDD505-2E9C-101B-9397-08002B2CF9AE}" pid="4" name="Virtual School for Children in Care">
    <vt:lpwstr>633;#Training Delivery|0ef8e05b-92a2-4927-8af0-c938b0cbd77b</vt:lpwstr>
  </property>
  <property fmtid="{D5CDD505-2E9C-101B-9397-08002B2CF9AE}" pid="5" name="ComplianceAssetId">
    <vt:lpwstr/>
  </property>
  <property fmtid="{D5CDD505-2E9C-101B-9397-08002B2CF9AE}" pid="6" name="ItemRetentionFormula">
    <vt:lpwstr>&lt;formula id="Microsoft.Office.RecordsManagement.PolicyFeatures.Expiration.Formula.BuiltIn"&gt;&lt;number&gt;2&lt;/number&gt;&lt;property&gt;Modified&lt;/property&gt;&lt;propertyId&gt;28cf69c5-fa48-462a-b5cd-27b6f9d2bd5f&lt;/propertyId&gt;&lt;period&gt;years&lt;/period&gt;&lt;/formula&gt;</vt:lpwstr>
  </property>
  <property fmtid="{D5CDD505-2E9C-101B-9397-08002B2CF9AE}" pid="7" name="Financial Year">
    <vt:lpwstr>689;#2020/2021|023acec2-200d-43af-9f3b-6d269b4fbd47</vt:lpwstr>
  </property>
  <property fmtid="{D5CDD505-2E9C-101B-9397-08002B2CF9AE}" pid="8" name="_dlc_DocIdItemGuid">
    <vt:lpwstr>e08030d9-a449-4e2e-b59a-f7413455c48d</vt:lpwstr>
  </property>
  <property fmtid="{D5CDD505-2E9C-101B-9397-08002B2CF9AE}" pid="9" name="Document Type">
    <vt:lpwstr>15;#Brochure / Leaflet / Poster|6371c4be-d71a-4eca-86d9-2763f3f14244</vt:lpwstr>
  </property>
  <property fmtid="{D5CDD505-2E9C-101B-9397-08002B2CF9AE}" pid="10" name="SharedWithUsers">
    <vt:lpwstr/>
  </property>
  <property fmtid="{D5CDD505-2E9C-101B-9397-08002B2CF9AE}" pid="11" name="MediaServiceImageTags">
    <vt:lpwstr/>
  </property>
  <property fmtid="{D5CDD505-2E9C-101B-9397-08002B2CF9AE}" pid="12" name="lcf76f155ced4ddcb4097134ff3c332f">
    <vt:lpwstr/>
  </property>
</Properties>
</file>